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8"/>
  </p:notesMasterIdLst>
  <p:handoutMasterIdLst>
    <p:handoutMasterId r:id="rId69"/>
  </p:handoutMasterIdLst>
  <p:sldIdLst>
    <p:sldId id="256" r:id="rId4"/>
    <p:sldId id="257" r:id="rId5"/>
    <p:sldId id="319" r:id="rId6"/>
    <p:sldId id="314" r:id="rId7"/>
    <p:sldId id="315" r:id="rId8"/>
    <p:sldId id="316" r:id="rId9"/>
    <p:sldId id="317" r:id="rId10"/>
    <p:sldId id="318" r:id="rId11"/>
    <p:sldId id="323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301" r:id="rId29"/>
    <p:sldId id="274" r:id="rId30"/>
    <p:sldId id="275" r:id="rId31"/>
    <p:sldId id="320" r:id="rId32"/>
    <p:sldId id="321" r:id="rId33"/>
    <p:sldId id="276" r:id="rId34"/>
    <p:sldId id="277" r:id="rId35"/>
    <p:sldId id="278" r:id="rId36"/>
    <p:sldId id="279" r:id="rId37"/>
    <p:sldId id="302" r:id="rId38"/>
    <p:sldId id="303" r:id="rId39"/>
    <p:sldId id="304" r:id="rId40"/>
    <p:sldId id="280" r:id="rId41"/>
    <p:sldId id="281" r:id="rId42"/>
    <p:sldId id="282" r:id="rId43"/>
    <p:sldId id="305" r:id="rId44"/>
    <p:sldId id="283" r:id="rId45"/>
    <p:sldId id="306" r:id="rId46"/>
    <p:sldId id="284" r:id="rId47"/>
    <p:sldId id="285" r:id="rId48"/>
    <p:sldId id="322" r:id="rId49"/>
    <p:sldId id="286" r:id="rId50"/>
    <p:sldId id="287" r:id="rId51"/>
    <p:sldId id="288" r:id="rId52"/>
    <p:sldId id="307" r:id="rId53"/>
    <p:sldId id="308" r:id="rId54"/>
    <p:sldId id="289" r:id="rId55"/>
    <p:sldId id="309" r:id="rId56"/>
    <p:sldId id="310" r:id="rId57"/>
    <p:sldId id="290" r:id="rId58"/>
    <p:sldId id="291" r:id="rId59"/>
    <p:sldId id="311" r:id="rId60"/>
    <p:sldId id="312" r:id="rId61"/>
    <p:sldId id="313" r:id="rId62"/>
    <p:sldId id="292" r:id="rId63"/>
    <p:sldId id="293" r:id="rId64"/>
    <p:sldId id="294" r:id="rId65"/>
    <p:sldId id="324" r:id="rId66"/>
    <p:sldId id="300" r:id="rId6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28FE96D-576C-4F6F-803C-2DD41205663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4F0F6DCF-DFAE-40E9-80BD-8EBB1346CAFA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 dirty="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 dirty="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 dirty="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91E2A8-FB9D-4680-89F5-1CC295C30679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043494-C316-482A-B45E-B8AC53C31A0C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CC6B42-2687-43EA-BEDE-9112AE44D8E3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B53CB-8856-4018-AF2B-43D04ADE10C6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3F165A-8136-4920-A10E-0BB140BAB676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2ED2EC-74CC-458D-AE8F-098123D154CB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B948EE-69C6-4D20-A10D-E5917871F2A6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DDE6BD-F081-453A-99D8-A86D172AF15A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90F7E4-E826-4CD2-90FC-854C9EFA88B9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3978E2-5804-49E8-833A-55955C98EE3E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84B48D-832E-4D6D-B00B-F7B681E32728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EAFA3A-5B45-4657-AF1F-23BB0A809F05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55A113-84E4-4F71-8577-53D4EA9FF0E4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2BE12E-D869-4921-8C13-0775C5296E65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E3E3EB-C1BF-41EC-9C3C-8A943A761DDE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FCE4EB-E3F2-4E50-A461-CFA50637EFD4}" type="slidenum">
              <a:rPr/>
              <a:pPr lvl="0"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663EB-FBFD-4197-ACB3-496CDEAFA01D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FC8B00-D9B5-40F4-A3E4-06CF9813B0A0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4128C2-39E5-446C-89D0-BD3673F178B7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E4EFD6-1678-44E6-AF62-475F629B11D6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EA4B29-AA41-4983-9E5A-B13894ED9A14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A588E6-E716-41C2-9D82-B4DE607BDF91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ECFFB933-367C-4563-A4D6-0C2FEFAD9D8A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horndale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de-DE" sz="4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tabLst/>
        <a:defRPr lang="de-DE" sz="32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640" y="176868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de-DE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de-DE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de-DE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64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4640" cy="521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fld id="{5F29608E-6D0E-4BB1-B3C8-ED7F9B03881F}" type="slidenum">
              <a:rPr/>
              <a:pPr lvl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44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Tahoma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de-DE" sz="32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269640" y="180000"/>
            <a:ext cx="2790360" cy="1720800"/>
            <a:chOff x="269640" y="180000"/>
            <a:chExt cx="2790360" cy="1720800"/>
          </a:xfrm>
        </p:grpSpPr>
        <p:grpSp>
          <p:nvGrpSpPr>
            <p:cNvPr id="3" name="Rectangle 18"/>
            <p:cNvGrpSpPr/>
            <p:nvPr/>
          </p:nvGrpSpPr>
          <p:grpSpPr>
            <a:xfrm>
              <a:off x="269640" y="180000"/>
              <a:ext cx="2790360" cy="1720800"/>
              <a:chOff x="269640" y="180000"/>
              <a:chExt cx="2790360" cy="1720800"/>
            </a:xfrm>
          </p:grpSpPr>
          <p:pic>
            <p:nvPicPr>
              <p:cNvPr id="4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69640" y="180000"/>
                <a:ext cx="2790360" cy="1720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Полилиния 4"/>
              <p:cNvSpPr/>
              <p:nvPr/>
            </p:nvSpPr>
            <p:spPr>
              <a:xfrm>
                <a:off x="273600" y="187560"/>
                <a:ext cx="2777400" cy="17046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412200" y="312840"/>
              <a:ext cx="2501640" cy="1448999"/>
              <a:chOff x="412200" y="312840"/>
              <a:chExt cx="2501640" cy="1448999"/>
            </a:xfrm>
          </p:grpSpPr>
          <p:sp>
            <p:nvSpPr>
              <p:cNvPr id="7" name="Freeform 20"/>
              <p:cNvSpPr/>
              <p:nvPr/>
            </p:nvSpPr>
            <p:spPr>
              <a:xfrm>
                <a:off x="1451880" y="312840"/>
                <a:ext cx="1461960" cy="14489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AutoShape 21"/>
              <p:cNvSpPr/>
              <p:nvPr/>
            </p:nvSpPr>
            <p:spPr>
              <a:xfrm>
                <a:off x="913679" y="547200"/>
                <a:ext cx="537840" cy="489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Freeform 22"/>
              <p:cNvSpPr/>
              <p:nvPr/>
            </p:nvSpPr>
            <p:spPr>
              <a:xfrm>
                <a:off x="412200" y="1310400"/>
                <a:ext cx="1225080" cy="4510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60000" y="2691360"/>
            <a:ext cx="2700000" cy="16286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34"/>
                <a:ea typeface="Arial" pitchFamily="34"/>
                <a:cs typeface="Arial" pitchFamily="34"/>
              </a:rPr>
              <a:t>117997, г. Москва,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34"/>
                <a:ea typeface="Arial" pitchFamily="34"/>
                <a:cs typeface="Arial" pitchFamily="34"/>
              </a:rPr>
              <a:t>ул. Профсоюзная, д. 90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br>
              <a:rPr lang="ru-RU" sz="1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34"/>
                <a:ea typeface="Arial" pitchFamily="34"/>
                <a:cs typeface="Arial" pitchFamily="34"/>
              </a:rPr>
            </a:br>
            <a:r>
              <a:rPr lang="ru-RU" sz="1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34"/>
                <a:ea typeface="Arial" pitchFamily="34"/>
                <a:cs typeface="Arial" pitchFamily="34"/>
              </a:rPr>
              <a:t>т/ф.: (495) 334-76-21,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34"/>
                <a:ea typeface="Andale Sans UI" pitchFamily="2"/>
                <a:cs typeface="Tahoma" pitchFamily="2"/>
              </a:rPr>
              <a:t>        (495) </a:t>
            </a:r>
            <a:r>
              <a:rPr lang="ru-RU" sz="1800" b="0" i="0" u="none" strike="noStrike" kern="1200">
                <a:ln>
                  <a:noFill/>
                </a:ln>
                <a:solidFill>
                  <a:srgbClr val="000080"/>
                </a:solidFill>
                <a:latin typeface="Arial" pitchFamily="34"/>
                <a:ea typeface="Arial" pitchFamily="34"/>
                <a:cs typeface="Arial" pitchFamily="34"/>
              </a:rPr>
              <a:t>429-92-68</a:t>
            </a:r>
          </a:p>
        </p:txBody>
      </p:sp>
      <p:sp>
        <p:nvSpPr>
          <p:cNvPr id="11" name="WordArt 192"/>
          <p:cNvSpPr/>
          <p:nvPr/>
        </p:nvSpPr>
        <p:spPr>
          <a:xfrm>
            <a:off x="563400" y="6205680"/>
            <a:ext cx="3524399" cy="249120"/>
          </a:xfrm>
          <a:prstGeom prst="rect">
            <a:avLst/>
          </a:prstGeom>
        </p:spPr>
        <p:txBody>
          <a:bodyPr vert="horz" wrap="none" lIns="90000" tIns="46800" rIns="90000" bIns="46800" fromWordArt="1" anchor="t" anchorCtr="1" compatLnSpc="0">
            <a:prstTxWarp prst="textPlain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 spc="3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000000"/>
                </a:solidFill>
                <a:latin typeface="Century Gothic" pitchFamily="18"/>
                <a:ea typeface="Century Gothic" pitchFamily="18"/>
                <a:cs typeface="Century Gothic" pitchFamily="18"/>
              </a:rPr>
              <a:t>http://www.akademkniga.ru</a:t>
            </a:r>
          </a:p>
        </p:txBody>
      </p:sp>
      <p:sp>
        <p:nvSpPr>
          <p:cNvPr id="12" name="Подзаголовок 11"/>
          <p:cNvSpPr txBox="1">
            <a:spLocks noGrp="1"/>
          </p:cNvSpPr>
          <p:nvPr>
            <p:ph type="subTitle" idx="4294967295"/>
          </p:nvPr>
        </p:nvSpPr>
        <p:spPr>
          <a:xfrm>
            <a:off x="3744360" y="360000"/>
            <a:ext cx="5975640" cy="5483159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400" i="1" dirty="0">
                <a:latin typeface="Times New Roman" pitchFamily="18"/>
              </a:rPr>
              <a:t>Российская  А</a:t>
            </a:r>
            <a:r>
              <a:rPr lang="de-DE" sz="4400" i="1" dirty="0" err="1">
                <a:latin typeface="Times New Roman" pitchFamily="18"/>
              </a:rPr>
              <a:t>кадемия</a:t>
            </a:r>
            <a:r>
              <a:rPr lang="de-DE" sz="4400" i="1" dirty="0">
                <a:latin typeface="Times New Roman" pitchFamily="18"/>
              </a:rPr>
              <a:t> </a:t>
            </a:r>
            <a:r>
              <a:rPr lang="ru-RU" sz="4400" i="1" dirty="0">
                <a:latin typeface="Times New Roman" pitchFamily="18"/>
              </a:rPr>
              <a:t>наук</a:t>
            </a:r>
          </a:p>
          <a:p>
            <a:pPr marL="0" lvl="0" indent="-216000" algn="ctr">
              <a:buNone/>
            </a:pPr>
            <a:r>
              <a:rPr lang="ru-RU" sz="4400" i="1" dirty="0">
                <a:latin typeface="Times New Roman" pitchFamily="18"/>
              </a:rPr>
              <a:t>Издательский комплекс</a:t>
            </a:r>
            <a:r>
              <a:rPr lang="de-DE" sz="4400" i="1" dirty="0">
                <a:latin typeface="Times New Roman" pitchFamily="18"/>
              </a:rPr>
              <a:t> "</a:t>
            </a:r>
            <a:r>
              <a:rPr lang="ru-RU" sz="4400" i="1" dirty="0">
                <a:latin typeface="Times New Roman" pitchFamily="18"/>
              </a:rPr>
              <a:t>Наука</a:t>
            </a:r>
            <a:r>
              <a:rPr lang="de-DE" sz="4400" i="1" dirty="0">
                <a:latin typeface="Times New Roman" pitchFamily="18"/>
              </a:rPr>
              <a:t>"</a:t>
            </a:r>
          </a:p>
          <a:p>
            <a:pPr marL="0" lvl="0" indent="-216000" algn="ctr">
              <a:buNone/>
            </a:pPr>
            <a:endParaRPr lang="ru-RU" sz="4400" b="1" dirty="0">
              <a:latin typeface="Times New Roman" pitchFamily="18"/>
            </a:endParaRPr>
          </a:p>
          <a:p>
            <a:pPr marL="0" lvl="0" indent="-21600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/>
              </a:rPr>
              <a:t>Издательство </a:t>
            </a:r>
            <a:r>
              <a:rPr lang="de-DE" sz="4400" b="1" dirty="0" err="1">
                <a:solidFill>
                  <a:srgbClr val="FF0000"/>
                </a:solidFill>
                <a:latin typeface="Times New Roman" pitchFamily="18"/>
              </a:rPr>
              <a:t>Академкнига</a:t>
            </a:r>
            <a:r>
              <a:rPr lang="de-DE" sz="4400" b="1" dirty="0">
                <a:solidFill>
                  <a:srgbClr val="FF0000"/>
                </a:solidFill>
                <a:latin typeface="Times New Roman" pitchFamily="18"/>
              </a:rPr>
              <a:t>/</a:t>
            </a:r>
            <a:r>
              <a:rPr lang="ru-RU" sz="4400" b="1" dirty="0">
                <a:solidFill>
                  <a:srgbClr val="FF0000"/>
                </a:solidFill>
                <a:latin typeface="Times New Roman" pitchFamily="18"/>
              </a:rPr>
              <a:t>Учебник</a:t>
            </a:r>
          </a:p>
          <a:p>
            <a:pPr marL="0" lvl="0" indent="-216000" algn="ctr">
              <a:buNone/>
            </a:pPr>
            <a:r>
              <a:rPr lang="de-DE" sz="1800" dirty="0">
                <a:latin typeface="Times New Roman" pitchFamily="1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979119" cy="46728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 dirty="0">
              <a:latin typeface="Thorndale" pitchFamily="18"/>
            </a:endParaRPr>
          </a:p>
          <a:p>
            <a:pPr marL="0" lvl="0" indent="-216000" algn="just">
              <a:buNone/>
            </a:pPr>
            <a:endParaRPr lang="de-DE" dirty="0">
              <a:latin typeface="Thorndale" pitchFamily="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787" y="350813"/>
            <a:ext cx="9543838" cy="20002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ru-RU" sz="40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Основная образовательная программа НОО </a:t>
            </a:r>
            <a:r>
              <a:rPr lang="ru-RU" sz="36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разрабатывается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каждым  образовательным </a:t>
            </a:r>
            <a:r>
              <a:rPr lang="ru-RU" sz="36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учреждением:</a:t>
            </a:r>
            <a:endParaRPr lang="ru-RU" sz="3600" b="1" i="0" u="none" strike="noStrike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44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6843" y="2136763"/>
            <a:ext cx="9683782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Закон РФ «Об образовании»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Федеральный государственный образовательный стандарт начального общего образования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200" i="1" dirty="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 Утвержден приказом Министерства образования и науки РФ от 6 октября 2009 г. № 373</a:t>
            </a:r>
            <a:endParaRPr lang="ru-RU" sz="3200" i="1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204" y="5280035"/>
            <a:ext cx="2324105" cy="20357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979119" cy="46728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2067840"/>
            <a:ext cx="9540000" cy="286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Образовательная программа</a:t>
            </a:r>
          </a:p>
          <a:p>
            <a:pPr marL="0" marR="0" lvl="0" indent="0" algn="ctr" rtl="0" hangingPunct="0">
              <a:buNone/>
              <a:tabLst/>
            </a:pPr>
            <a:endParaRPr lang="ru-RU" sz="44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40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определяет </a:t>
            </a:r>
            <a:r>
              <a:rPr lang="ru-RU" sz="4000" b="1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40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содержание и организацию </a:t>
            </a:r>
            <a:r>
              <a:rPr lang="ru-RU" sz="40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образовательного процесса на ступени начального общего образования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7700" y="5494349"/>
            <a:ext cx="2547937" cy="1528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979119" cy="46728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53966" y="0"/>
            <a:ext cx="1500198" cy="1136631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000" y="1079999"/>
            <a:ext cx="9360000" cy="6479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Образовательная </a:t>
            </a:r>
            <a:r>
              <a:rPr lang="ru-RU" sz="4000" b="1" i="1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программа - 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основополагающий</a:t>
            </a:r>
            <a:r>
              <a:rPr lang="ru-RU" sz="3600" b="1" i="0" u="none" strike="noStrike" dirty="0" smtClean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документ,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который определяет приоритетные направления функционирования и развития 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образовательного учреждения.</a:t>
            </a:r>
          </a:p>
          <a:p>
            <a:pPr marL="0" marR="0" lvl="0" indent="0" algn="ctr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32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Общая </a:t>
            </a:r>
            <a:r>
              <a:rPr lang="ru-RU" sz="32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оценка </a:t>
            </a:r>
            <a:r>
              <a:rPr lang="ru-RU" sz="32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ФГОС и программы – </a:t>
            </a:r>
            <a:r>
              <a:rPr lang="ru-RU" sz="32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позитивная:</a:t>
            </a:r>
          </a:p>
          <a:p>
            <a:pPr marL="0" marR="0" lvl="0" indent="0" rtl="0" hangingPunct="0">
              <a:buNone/>
              <a:tabLst/>
            </a:pPr>
            <a:r>
              <a:rPr lang="ru-RU" sz="3200" dirty="0" smtClean="0">
                <a:latin typeface="Times New Roman" pitchFamily="18"/>
                <a:ea typeface="Andale Sans UI" pitchFamily="2"/>
                <a:cs typeface="Tahoma" pitchFamily="2"/>
              </a:rPr>
              <a:t>- в</a:t>
            </a:r>
            <a:r>
              <a:rPr lang="ru-RU" sz="3200" i="0" u="none" strike="noStrike" dirty="0" smtClean="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нимание к содержанию и качеству образования;</a:t>
            </a:r>
          </a:p>
          <a:p>
            <a:pPr marL="0" marR="0" lvl="0" indent="0" rtl="0" hangingPunct="0">
              <a:buNone/>
              <a:tabLst/>
            </a:pPr>
            <a:r>
              <a:rPr lang="ru-RU" sz="3200" dirty="0" smtClean="0">
                <a:latin typeface="Times New Roman" pitchFamily="18"/>
                <a:ea typeface="Andale Sans UI" pitchFamily="2"/>
                <a:cs typeface="Tahoma" pitchFamily="2"/>
              </a:rPr>
              <a:t>- поддержка тенденций реализации развивающего личностно ориентированного обучения;</a:t>
            </a:r>
          </a:p>
          <a:p>
            <a:pPr marL="0" marR="0" lvl="0" indent="0" rtl="0" hangingPunct="0">
              <a:buNone/>
              <a:tabLst/>
            </a:pPr>
            <a:r>
              <a:rPr lang="ru-RU" sz="3200" i="0" u="none" strike="noStrike" dirty="0" smtClean="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- структурная целостность программы…</a:t>
            </a:r>
          </a:p>
          <a:p>
            <a:pPr marL="0" marR="0" lvl="0" indent="0" rtl="0" hangingPunct="0">
              <a:buFontTx/>
              <a:buChar char="-"/>
              <a:tabLst/>
            </a:pPr>
            <a:endParaRPr lang="ru-RU" sz="3600" i="0" u="none" strike="noStrike" dirty="0" smtClean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buNone/>
              <a:tabLst/>
            </a:pPr>
            <a:endParaRPr lang="ru-RU" sz="3600" i="0" u="none" strike="noStrike" dirty="0" smtClean="0">
              <a:ln>
                <a:noFill/>
              </a:ln>
              <a:solidFill>
                <a:schemeClr val="bg1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buNone/>
              <a:tabLst/>
            </a:pPr>
            <a:endParaRPr lang="ru-RU" sz="3600" i="0" u="none" strike="noStrike" dirty="0">
              <a:ln>
                <a:noFill/>
              </a:ln>
              <a:solidFill>
                <a:schemeClr val="bg1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8807" y="-23400"/>
            <a:ext cx="5429289" cy="65178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ru-RU" sz="32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Образовательная программа</a:t>
            </a:r>
            <a:r>
              <a:rPr lang="ru-RU" sz="32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0" algn="r" rtl="0" hangingPunct="0">
              <a:buNone/>
              <a:tabLst/>
            </a:pPr>
            <a:endParaRPr lang="ru-RU" sz="1000" b="1" i="0" u="none" strike="noStrike" dirty="0" smtClean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r" rtl="0" hangingPunct="0">
              <a:buNone/>
              <a:tabLst/>
            </a:pPr>
            <a:r>
              <a:rPr lang="ru-RU" sz="2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-четко структурирована</a:t>
            </a:r>
          </a:p>
          <a:p>
            <a:pPr marL="0" marR="0" lvl="0" indent="0" algn="r" rtl="0" hangingPunct="0">
              <a:buFontTx/>
              <a:buChar char="-"/>
              <a:tabLst/>
            </a:pPr>
            <a:r>
              <a:rPr lang="ru-RU" sz="2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(инвариант — 80% содержания)</a:t>
            </a:r>
          </a:p>
          <a:p>
            <a:pPr marL="0" marR="0" lvl="0" indent="0" algn="r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проблемный анализ минимален;</a:t>
            </a:r>
          </a:p>
          <a:p>
            <a:pPr marL="0" marR="0" lvl="0" indent="0" algn="r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концептуальные основы касаются конкретных разделов программы (более </a:t>
            </a:r>
            <a:r>
              <a:rPr lang="ru-RU" sz="2800" b="0" i="0" u="none" strike="noStrike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практико</a:t>
            </a: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ориентированы);</a:t>
            </a:r>
          </a:p>
          <a:p>
            <a:pPr marL="0" marR="0" lvl="0" indent="0" algn="r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конкретные планы и программы расположены в структуре документа.</a:t>
            </a:r>
          </a:p>
          <a:p>
            <a:pPr marL="0" marR="0" lvl="0" indent="0" algn="just" rtl="0" hangingPunct="0">
              <a:buNone/>
              <a:tabLst/>
            </a:pP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just" rtl="0" hangingPunct="0">
              <a:buNone/>
              <a:tabLst/>
            </a:pPr>
            <a:endParaRPr lang="ru-RU" sz="32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966" y="-760319"/>
            <a:ext cx="4071966" cy="71833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endParaRPr lang="ru-RU" sz="3200" b="1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buNone/>
              <a:tabLst/>
            </a:pPr>
            <a:endParaRPr lang="ru-RU" sz="3200" b="1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32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Программа развития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0" algn="l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менее структурирована;</a:t>
            </a:r>
          </a:p>
          <a:p>
            <a:pPr marL="0" marR="0" lvl="0" indent="0" algn="l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является более концептуальной;</a:t>
            </a:r>
          </a:p>
          <a:p>
            <a:pPr marL="0" marR="0" lvl="0" indent="0" algn="l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более основательно проводится проблемный анализ;</a:t>
            </a:r>
          </a:p>
          <a:p>
            <a:pPr marL="0" marR="0" lvl="0" indent="0" algn="l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конкретные планы и программы разрабатываются к качестве приложений (или подпрограмм)</a:t>
            </a:r>
          </a:p>
          <a:p>
            <a:pPr marL="0" marR="0" lvl="0" indent="0" algn="just" rtl="0" hangingPunct="0">
              <a:buNone/>
              <a:tabLst/>
            </a:pPr>
            <a:endParaRPr lang="ru-RU" sz="32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just" rtl="0" hangingPunct="0">
              <a:buNone/>
              <a:tabLst/>
            </a:pPr>
            <a:endParaRPr lang="ru-RU" sz="32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404" y="5922977"/>
            <a:ext cx="9540000" cy="903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ru-RU" sz="32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В практике работы школы могут использоваться </a:t>
            </a:r>
            <a:r>
              <a:rPr lang="ru-RU" sz="32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оба документа или образовательная программа</a:t>
            </a:r>
            <a:r>
              <a:rPr lang="ru-RU" sz="32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979119" cy="46728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2563199"/>
            <a:ext cx="9540000" cy="455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l" rtl="0" hangingPunct="0">
              <a:buNone/>
              <a:tabLst/>
            </a:pPr>
            <a:r>
              <a:rPr lang="ru-RU" sz="3600" b="0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право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учреждения на выбор УМК;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особенности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УМК</a:t>
            </a:r>
            <a:r>
              <a:rPr lang="ru-RU" sz="3600" b="0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и его возможности по реализации в образовательном процессе фундаментального ядра содержания 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НОО;</a:t>
            </a: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l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условия реализации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принципа преемственности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дошкольного и начального образования;</a:t>
            </a:r>
          </a:p>
          <a:p>
            <a:pPr marL="0" marR="0" lvl="0" indent="-216000" algn="l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особенности образовательного учреждения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0000" y="710280"/>
            <a:ext cx="7740000" cy="112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При разработке Программы необходимо </a:t>
            </a: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учитывать: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979119" cy="46728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710000" cy="1080000"/>
            <a:chOff x="270000" y="180000"/>
            <a:chExt cx="1710000" cy="108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710000" cy="1080000"/>
              <a:chOff x="270000" y="180000"/>
              <a:chExt cx="1710000" cy="108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710000" cy="108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160" y="184680"/>
                <a:ext cx="1702440" cy="106991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57120" y="263160"/>
              <a:ext cx="1533240" cy="909359"/>
              <a:chOff x="357120" y="263160"/>
              <a:chExt cx="1533240" cy="909359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994320" y="263160"/>
                <a:ext cx="896040" cy="9093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664920" y="410400"/>
                <a:ext cx="329400" cy="30744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57120" y="889559"/>
                <a:ext cx="750960" cy="2829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1312920"/>
            <a:ext cx="9540000" cy="567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При разработке программы используются следующие </a:t>
            </a: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документы: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l" rtl="0" hangingPunct="0">
              <a:buNone/>
              <a:tabLst/>
            </a:pPr>
            <a:r>
              <a:rPr lang="ru-RU" sz="3600" b="0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Федеральный государственный образовательный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стандарт</a:t>
            </a:r>
          </a:p>
          <a:p>
            <a:pPr marL="0" marR="0" lvl="0" indent="-216000" algn="l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Примерная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основная образовательная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программа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образовательного учреждения</a:t>
            </a:r>
          </a:p>
          <a:p>
            <a:pPr marL="0" marR="0" lvl="0" indent="-216000" algn="l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Программа развития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образовательного учреждения</a:t>
            </a:r>
          </a:p>
          <a:p>
            <a:pPr marL="0" marR="0" lvl="0" indent="-216000" algn="l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</a:t>
            </a: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Учебно-методический комплект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(совместно с 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его концептуальными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положениями)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979119" cy="46728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530000" cy="900000"/>
            <a:chOff x="270000" y="180000"/>
            <a:chExt cx="1530000" cy="90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530000" cy="900000"/>
              <a:chOff x="270000" y="180000"/>
              <a:chExt cx="1530000" cy="90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53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160" y="183960"/>
                <a:ext cx="1522800" cy="8917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48120" y="249480"/>
              <a:ext cx="1371599" cy="757800"/>
              <a:chOff x="348120" y="249480"/>
              <a:chExt cx="1371599" cy="75780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917999" y="249480"/>
                <a:ext cx="801720" cy="757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623160" y="372240"/>
                <a:ext cx="294840" cy="255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48120" y="771480"/>
                <a:ext cx="671760" cy="235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1368000"/>
            <a:ext cx="9540000" cy="6017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Образовательная программа </a:t>
            </a: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содержит: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обязательную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часть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(80% содержания программы), которая включает в себя требования Стандарта и Примерной программы;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вариативную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часть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(20% содержания программы) - используемый УМК  и 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специфика: региона, муниципалитета,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образовательного учреждения.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2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Соотношение 80/20 предлагается использовать </a:t>
            </a:r>
            <a:r>
              <a:rPr lang="ru-RU" sz="32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для каждого раздела программы.</a:t>
            </a:r>
          </a:p>
          <a:p>
            <a:pPr marL="0" marR="0" lvl="0" indent="-216000" algn="l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979119" cy="46728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1565280"/>
            <a:ext cx="9540000" cy="562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Таким образом, при создании образовательной программы необходимо: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осуществить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коррекцию Примерной программы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(с учетом возможностей  и особенностей УМК)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показать </a:t>
            </a:r>
            <a:r>
              <a:rPr lang="ru-RU" sz="36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специфику региона, муниципалитета и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образовательного учреждения.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2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l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260000"/>
            <a:ext cx="8979119" cy="555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180000"/>
            <a:ext cx="9540000" cy="730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Структура образовательной программы: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пояснительная записка;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планируемые результаты освоения программы;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- учебный план начального общего образования;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программа формирования УУД;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программы учебных предметов;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imes New Roman" pitchFamily="18"/>
              </a:rPr>
              <a:t>- программа духовно-нравственного развития, воспитания;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программа формирования культуры  здорового и безопасного образа жизни;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программа коррекционной работы;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28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система оценки достижения планируемых результатов освоения образовательной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260000"/>
            <a:ext cx="8979119" cy="555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-721440"/>
            <a:ext cx="9540000" cy="9108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4000" b="1" i="1" u="none" strike="noStrike" dirty="0">
              <a:ln>
                <a:noFill/>
              </a:ln>
              <a:solidFill>
                <a:srgbClr val="FF420E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1. Структура пояснительной записки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введение;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цели и задачи реализации программы;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принципы и подходы к формированию программы;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общая характеристика программы;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состав участников образовательного процесса.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28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979119" cy="46728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0"/>
            <a:ext cx="9580680" cy="68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44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Проектирование</a:t>
            </a:r>
            <a:endParaRPr lang="ru-RU" sz="4400" b="1" i="0" u="none" strike="noStrike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44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основной образовательной </a:t>
            </a:r>
            <a:r>
              <a:rPr lang="ru-RU" sz="44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программы</a:t>
            </a:r>
            <a:r>
              <a:rPr lang="ru-RU" sz="44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44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начального общего образования</a:t>
            </a:r>
          </a:p>
          <a:p>
            <a:pPr marL="0" marR="0" lvl="0" indent="-216000" algn="ctr" rtl="0" hangingPunct="0">
              <a:buNone/>
              <a:tabLst/>
            </a:pPr>
            <a:endParaRPr lang="ru-RU" sz="4400" b="1" i="0" u="none" strike="noStrike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44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-216000" algn="ctr" rtl="0" hangingPunct="0">
              <a:buNone/>
              <a:tabLst/>
            </a:pPr>
            <a:endParaRPr lang="ru-RU" sz="44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42" y="3994151"/>
            <a:ext cx="2553021" cy="32083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260000"/>
            <a:ext cx="8979119" cy="555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-553680"/>
            <a:ext cx="9540000" cy="8772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Согласно Стандарта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и Примерной программы:</a:t>
            </a:r>
          </a:p>
          <a:p>
            <a:pPr marL="0" marR="0" lvl="0" indent="-216000" algn="ctr" rtl="0" hangingPunct="0">
              <a:buNone/>
              <a:tabLst/>
            </a:pPr>
            <a:endParaRPr lang="ru-RU" sz="40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Цель</a:t>
            </a: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программы: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Обеспечение достижения планируемых результатов (личностных, </a:t>
            </a:r>
            <a:r>
              <a:rPr lang="ru-RU" sz="3600" b="0" i="0" u="none" strike="noStrike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метапредметных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, предметных)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Задачи</a:t>
            </a: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программы: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становление основ гражданской идентичности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формирование основ умения учиться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духовно-нравственное развитие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укрепление здоровья учащихся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28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260000"/>
            <a:ext cx="8979119" cy="555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000" y="-180000"/>
            <a:ext cx="9720000" cy="79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При разработке пояснительной записки  дополнительно используются: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цели и задачи применяемого УМК 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(например, „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Перспективная начальная школа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“);</a:t>
            </a: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цели и задачи образовательного учреждения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 учетом его вида и (или) стратегии развития (согласно программе развития);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- региональные (муниципальные) особенности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28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922317"/>
            <a:ext cx="8979119" cy="5897163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 dirty="0">
              <a:latin typeface="Thorndale" pitchFamily="18"/>
            </a:endParaRPr>
          </a:p>
          <a:p>
            <a:pPr marL="0" lvl="0" indent="-216000" algn="just">
              <a:buNone/>
            </a:pPr>
            <a:endParaRPr lang="de-DE" dirty="0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00000" y="900000"/>
            <a:ext cx="540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180000"/>
            <a:ext cx="9540000" cy="68859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При разработке пояснительной записки дополнительно используются: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планируемые результаты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освоения УМК;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основные принципы УМК: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например, в ПНШ это принципы: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непрерывного развития каждого ребенка, целостности образа мира, практической направленности, учета индивидуальных возможностей и способностей школьников.</a:t>
            </a:r>
            <a:r>
              <a:rPr lang="ru-RU" sz="28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3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4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Полилиния 4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7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1440000"/>
            <a:ext cx="10080000" cy="59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600" b="0" i="0" u="none" strike="noStrike" kern="1200">
              <a:ln>
                <a:noFill/>
              </a:ln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600" b="0" i="0" u="none" strike="noStrike" kern="1200">
              <a:ln>
                <a:noFill/>
              </a:ln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600" b="0" i="0" u="none" strike="noStrike" kern="1200">
              <a:ln>
                <a:noFill/>
              </a:ln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0000" y="444240"/>
            <a:ext cx="7740000" cy="112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Проектирование пояснительной записки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5404" y="1922448"/>
          <a:ext cx="9644130" cy="5072101"/>
        </p:xfrm>
        <a:graphic>
          <a:graphicData uri="http://schemas.openxmlformats.org/drawingml/2006/table">
            <a:tbl>
              <a:tblPr/>
              <a:tblGrid>
                <a:gridCol w="1785950"/>
                <a:gridCol w="1281922"/>
                <a:gridCol w="1380414"/>
                <a:gridCol w="1294031"/>
                <a:gridCol w="1347059"/>
                <a:gridCol w="1347059"/>
                <a:gridCol w="1207695"/>
              </a:tblGrid>
              <a:tr h="5067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Структурные компоненты пояснительной записки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Используемые документы (материалы)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Итоговый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вариант 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ФГОС НШ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Примерная основная </a:t>
                      </a:r>
                      <a:r>
                        <a:rPr lang="ru-RU" sz="2000" kern="50" dirty="0" err="1" smtClean="0">
                          <a:latin typeface="Times New Roman"/>
                          <a:ea typeface="Lucida Sans Unicode"/>
                          <a:cs typeface="Times New Roman"/>
                        </a:rPr>
                        <a:t>образова-тельная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 программа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УМК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(или СУ из УМК) 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</a:tabLst>
                      </a:pPr>
                      <a:r>
                        <a:rPr lang="ru-RU" sz="2000" kern="5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Типовое положения об </a:t>
                      </a:r>
                      <a:r>
                        <a:rPr lang="ru-RU" sz="2000" kern="5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 ОУ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 err="1" smtClean="0">
                          <a:latin typeface="Times New Roman"/>
                          <a:ea typeface="Lucida Sans Unicode"/>
                          <a:cs typeface="Times New Roman"/>
                        </a:rPr>
                        <a:t>Особен-ности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  ОУ, региона, муниципалитета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Цели 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</a:tabLs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Задачи 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</a:tabLs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Принципы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формирования 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документа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</a:tabLs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Общая характеристика документа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50215" algn="l"/>
                        </a:tabLs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3272" marR="33272" marT="33272" marB="332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000" y="511920"/>
            <a:ext cx="9540000" cy="657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4000" b="1" i="1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2</a:t>
            </a: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. Определение планируемых </a:t>
            </a:r>
            <a:r>
              <a:rPr lang="ru-RU" sz="4000" b="1" i="1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результатов:</a:t>
            </a:r>
            <a:endParaRPr lang="ru-RU" sz="4000" b="1" i="1" u="none" strike="noStrike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л</a:t>
            </a:r>
            <a:r>
              <a:rPr lang="ru-RU" sz="40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ичностные, </a:t>
            </a:r>
            <a:r>
              <a:rPr lang="ru-RU" sz="4000" b="0" i="0" u="none" strike="noStrike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метапредметные</a:t>
            </a:r>
            <a:endParaRPr lang="ru-RU" sz="40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40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(регулятивные, познавательные, коммуникативные), предметные.</a:t>
            </a:r>
          </a:p>
          <a:p>
            <a:pPr marL="0" marR="0" lvl="0" indent="0" algn="ctr" rtl="0" hangingPunct="0">
              <a:buNone/>
              <a:tabLst/>
            </a:pPr>
            <a:endParaRPr lang="ru-RU" sz="40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ru-RU" sz="40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Предполагается </a:t>
            </a:r>
            <a:r>
              <a:rPr lang="ru-RU" sz="40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экспертная оценка</a:t>
            </a:r>
            <a:r>
              <a:rPr lang="ru-RU" sz="40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40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существующих вариантов планируемых </a:t>
            </a:r>
            <a:r>
              <a:rPr lang="ru-RU" sz="4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результатов</a:t>
            </a:r>
            <a:endParaRPr lang="ru-RU" sz="40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82528" y="0"/>
            <a:ext cx="1530000" cy="900000"/>
            <a:chOff x="270000" y="180000"/>
            <a:chExt cx="1530000" cy="900000"/>
          </a:xfrm>
        </p:grpSpPr>
        <p:grpSp>
          <p:nvGrpSpPr>
            <p:cNvPr id="3" name="Rectangle 18"/>
            <p:cNvGrpSpPr/>
            <p:nvPr/>
          </p:nvGrpSpPr>
          <p:grpSpPr>
            <a:xfrm>
              <a:off x="270000" y="180000"/>
              <a:ext cx="1530000" cy="900000"/>
              <a:chOff x="270000" y="180000"/>
              <a:chExt cx="1530000" cy="900000"/>
            </a:xfrm>
          </p:grpSpPr>
          <p:pic>
            <p:nvPicPr>
              <p:cNvPr id="4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53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Полилиния 4"/>
              <p:cNvSpPr/>
              <p:nvPr/>
            </p:nvSpPr>
            <p:spPr>
              <a:xfrm>
                <a:off x="272160" y="183960"/>
                <a:ext cx="1522800" cy="89135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348120" y="249480"/>
              <a:ext cx="1371599" cy="757800"/>
              <a:chOff x="348120" y="249480"/>
              <a:chExt cx="1371599" cy="757800"/>
            </a:xfrm>
          </p:grpSpPr>
          <p:sp>
            <p:nvSpPr>
              <p:cNvPr id="7" name="Freeform 20"/>
              <p:cNvSpPr/>
              <p:nvPr/>
            </p:nvSpPr>
            <p:spPr>
              <a:xfrm>
                <a:off x="917999" y="249480"/>
                <a:ext cx="801720" cy="757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AutoShape 21"/>
              <p:cNvSpPr/>
              <p:nvPr/>
            </p:nvSpPr>
            <p:spPr>
              <a:xfrm>
                <a:off x="623160" y="372240"/>
                <a:ext cx="294840" cy="255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Freeform 22"/>
              <p:cNvSpPr/>
              <p:nvPr/>
            </p:nvSpPr>
            <p:spPr>
              <a:xfrm>
                <a:off x="348120" y="771120"/>
                <a:ext cx="67176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40000" y="708003"/>
            <a:ext cx="9540000" cy="667199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1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Планируемые результаты освоения Образовательной программы</a:t>
            </a:r>
            <a:endParaRPr lang="de-DE" sz="4000" b="1" i="1" u="none" strike="noStrike" kern="120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600" b="0" i="0" u="none" strike="noStrike" kern="1200" dirty="0">
              <a:ln>
                <a:noFill/>
              </a:ln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600" b="0" i="0" u="none" strike="noStrike" kern="1200" dirty="0">
              <a:ln>
                <a:noFill/>
              </a:ln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153" y="1993886"/>
          <a:ext cx="9286942" cy="5356513"/>
        </p:xfrm>
        <a:graphic>
          <a:graphicData uri="http://schemas.openxmlformats.org/drawingml/2006/table">
            <a:tbl>
              <a:tblPr/>
              <a:tblGrid>
                <a:gridCol w="1870054"/>
                <a:gridCol w="1211226"/>
                <a:gridCol w="1317659"/>
                <a:gridCol w="1681818"/>
                <a:gridCol w="1681818"/>
                <a:gridCol w="1524367"/>
              </a:tblGrid>
              <a:tr h="5327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Планируемые результаты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Используемые документы (материалы)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Итоговый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вариант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ФГОС НШ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Примерная основная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программа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УМК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(СУ из УМК) 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Особенности 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ОУ, региона, муниципалитета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Личностные результаты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Регулятивные УУД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Познавательные УУД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 err="1" smtClean="0">
                          <a:latin typeface="Times New Roman"/>
                          <a:ea typeface="Lucida Sans Unicode"/>
                          <a:cs typeface="Times New Roman"/>
                        </a:rPr>
                        <a:t>Коммуникатив-ные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УУД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Предметные результаты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82528" y="0"/>
            <a:ext cx="1530000" cy="900000"/>
            <a:chOff x="270000" y="180000"/>
            <a:chExt cx="1530000" cy="900000"/>
          </a:xfrm>
        </p:grpSpPr>
        <p:grpSp>
          <p:nvGrpSpPr>
            <p:cNvPr id="3" name="Rectangle 18"/>
            <p:cNvGrpSpPr/>
            <p:nvPr/>
          </p:nvGrpSpPr>
          <p:grpSpPr>
            <a:xfrm>
              <a:off x="270000" y="180000"/>
              <a:ext cx="1530000" cy="900000"/>
              <a:chOff x="270000" y="180000"/>
              <a:chExt cx="1530000" cy="900000"/>
            </a:xfrm>
          </p:grpSpPr>
          <p:pic>
            <p:nvPicPr>
              <p:cNvPr id="4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53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Полилиния 4"/>
              <p:cNvSpPr/>
              <p:nvPr/>
            </p:nvSpPr>
            <p:spPr>
              <a:xfrm>
                <a:off x="272160" y="183960"/>
                <a:ext cx="1522800" cy="89135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348120" y="249480"/>
              <a:ext cx="1371599" cy="757800"/>
              <a:chOff x="348120" y="249480"/>
              <a:chExt cx="1371599" cy="757800"/>
            </a:xfrm>
          </p:grpSpPr>
          <p:sp>
            <p:nvSpPr>
              <p:cNvPr id="7" name="Freeform 20"/>
              <p:cNvSpPr/>
              <p:nvPr/>
            </p:nvSpPr>
            <p:spPr>
              <a:xfrm>
                <a:off x="917999" y="249480"/>
                <a:ext cx="801720" cy="757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AutoShape 21"/>
              <p:cNvSpPr/>
              <p:nvPr/>
            </p:nvSpPr>
            <p:spPr>
              <a:xfrm>
                <a:off x="623160" y="372240"/>
                <a:ext cx="294840" cy="255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Freeform 22"/>
              <p:cNvSpPr/>
              <p:nvPr/>
            </p:nvSpPr>
            <p:spPr>
              <a:xfrm>
                <a:off x="348120" y="771120"/>
                <a:ext cx="67176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40000" y="708003"/>
            <a:ext cx="9540000" cy="667199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1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Планируемые результаты в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УМК «Перспективная начальная школа»</a:t>
            </a:r>
            <a:endParaRPr lang="de-DE" sz="4000" b="1" i="1" u="none" strike="noStrike" kern="1200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600" b="0" i="0" u="none" strike="noStrike" kern="1200" dirty="0">
              <a:ln>
                <a:noFill/>
              </a:ln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600" b="0" i="0" u="none" strike="noStrike" kern="1200" dirty="0">
              <a:ln>
                <a:noFill/>
              </a:ln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de-DE" sz="10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8280" y="2136763"/>
          <a:ext cx="935837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6286544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NewtonCSanPin-Regular"/>
                          <a:cs typeface="Times New Roman" pitchFamily="18" charset="0"/>
                        </a:rPr>
                        <a:t>Личностные результаты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Самоопределение, 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смыслообразование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нравственно-этическая ориентация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2000" b="1" i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результаты: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ru-RU" sz="2000" b="1" i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УУД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  <a: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 планирование,  осуществление учебных действий, прогнозирование,</a:t>
                      </a:r>
                      <a:r>
                        <a:rPr lang="ru-RU" sz="2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контроль и самоконтроль, коррекция, оценка, </a:t>
                      </a:r>
                      <a:r>
                        <a:rPr lang="ru-RU" sz="20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endParaRPr lang="ru-RU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  УУД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Общеучебные</a:t>
                      </a:r>
                      <a: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, знаково-символические, информационные, логические</a:t>
                      </a:r>
                      <a:endParaRPr lang="ru-RU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Коммуникативные УУД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Инициативное сотрудничество, планирование учебного сотрудничества,</a:t>
                      </a:r>
                      <a:r>
                        <a:rPr lang="ru-RU" sz="2000" b="0" i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взаимодействие, управление коммуникацией</a:t>
                      </a:r>
                      <a:endParaRPr lang="ru-RU" sz="2000" b="0" i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Предметные результаты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20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учетом содержания учебных предметов</a:t>
                      </a:r>
                      <a:endParaRPr lang="ru-RU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915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710000" cy="1080000"/>
            <a:chOff x="270000" y="180000"/>
            <a:chExt cx="1710000" cy="108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710000" cy="1080000"/>
              <a:chOff x="270000" y="180000"/>
              <a:chExt cx="1710000" cy="108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710000" cy="108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160" y="184680"/>
                <a:ext cx="1702440" cy="106991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57120" y="263160"/>
              <a:ext cx="1533240" cy="909359"/>
              <a:chOff x="357120" y="263160"/>
              <a:chExt cx="1533240" cy="909359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994320" y="263160"/>
                <a:ext cx="896040" cy="9093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664920" y="410400"/>
                <a:ext cx="329400" cy="30744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57120" y="889559"/>
                <a:ext cx="750960" cy="2829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000" y="822240"/>
            <a:ext cx="9540000" cy="6017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3. </a:t>
            </a: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Учебный план начальной школы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2 варианта: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БУП-2004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(приказ Минобразования РФ от 9 марта 2004 г. № 1312)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БУП-2010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(в качестве проекта-ориентира, 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представлен в примерной основной образовательной программе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образовательного учреждения)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 dirty="0">
              <a:latin typeface="Thorndale" pitchFamily="18"/>
            </a:endParaRPr>
          </a:p>
          <a:p>
            <a:pPr marL="0" lvl="0" indent="-216000" algn="just">
              <a:buNone/>
            </a:pPr>
            <a:endParaRPr lang="de-DE" dirty="0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350000" cy="900000"/>
            <a:chOff x="270000" y="180000"/>
            <a:chExt cx="1350000" cy="90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350000" cy="900000"/>
              <a:chOff x="270000" y="180000"/>
              <a:chExt cx="1350000" cy="90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35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1800" y="183960"/>
                <a:ext cx="1343880" cy="8917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38760" y="249480"/>
              <a:ext cx="1210679" cy="757800"/>
              <a:chOff x="338760" y="249480"/>
              <a:chExt cx="1210679" cy="75780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842039" y="249480"/>
                <a:ext cx="707400" cy="757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581760" y="372240"/>
                <a:ext cx="260280" cy="255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38760" y="771480"/>
                <a:ext cx="592920" cy="235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000" y="584640"/>
            <a:ext cx="9540000" cy="6431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</a:t>
            </a:r>
            <a:endParaRPr lang="ru-RU" sz="3600" b="1" i="1" u="none" strike="noStrike" dirty="0" smtClean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4000" b="1" i="1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Учебный </a:t>
            </a:r>
            <a:r>
              <a:rPr lang="ru-RU" sz="40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план </a:t>
            </a:r>
            <a:r>
              <a:rPr lang="ru-RU" sz="40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определяет</a:t>
            </a:r>
            <a:r>
              <a:rPr lang="ru-RU" sz="3600" b="1" i="1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-216000" algn="just" rtl="0" hangingPunct="0">
              <a:buFontTx/>
              <a:buChar char="-"/>
              <a:tabLst/>
            </a:pP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Общий и 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максимальный объем нагрузки учащихся</a:t>
            </a: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;</a:t>
            </a:r>
          </a:p>
          <a:p>
            <a:pPr marL="0" marR="0" lvl="0" indent="-216000" algn="just" rtl="0" hangingPunct="0">
              <a:buFontTx/>
              <a:buChar char="-"/>
              <a:tabLst/>
            </a:pP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состав 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и структуру </a:t>
            </a: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обязательных предметных 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областей и направлений внеурочной деятельности</a:t>
            </a: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.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200" b="1" i="1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Части учебного плана: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1. </a:t>
            </a:r>
            <a:r>
              <a:rPr lang="ru-RU" sz="32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Обязательная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2. Ф</a:t>
            </a: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ормируемая участниками образовательного процесса </a:t>
            </a:r>
            <a:r>
              <a:rPr lang="ru-RU" sz="32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(вариативная)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3.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В</a:t>
            </a:r>
            <a:r>
              <a:rPr lang="ru-RU" sz="32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неурочная, </a:t>
            </a: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ее характеристики: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	- это в</a:t>
            </a: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ариативная часть;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	- она не входит в максимально допустимую недельную нагрузку;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	- обязательная для финансирования.</a:t>
            </a:r>
            <a:endParaRPr lang="ru-RU" sz="3200" b="0" i="0" u="none" strike="noStrike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2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200" b="1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</a:t>
            </a:r>
            <a:endParaRPr lang="ru-RU" sz="32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56" y="422251"/>
            <a:ext cx="9144064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16000" algn="ctr" hangingPunc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Основания для проектирования учебного плана с учетом требований ФГОС:</a:t>
            </a:r>
          </a:p>
          <a:p>
            <a:pPr lvl="0" indent="-216000" algn="ctr" hangingPunc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lvl="0" indent="-216000" hangingPunct="0">
              <a:buFontTx/>
              <a:buChar char="-"/>
            </a:pPr>
            <a:r>
              <a:rPr lang="ru-RU" sz="2800" b="1" dirty="0" smtClean="0">
                <a:latin typeface="Times New Roman" pitchFamily="18"/>
                <a:ea typeface="Andale Sans UI" pitchFamily="2"/>
                <a:cs typeface="Tahoma" pitchFamily="2"/>
              </a:rPr>
              <a:t>Перечень образовательных областей и учебных предметов </a:t>
            </a:r>
            <a:r>
              <a:rPr lang="ru-RU" sz="2800" b="1" i="1" dirty="0" smtClean="0">
                <a:latin typeface="Times New Roman" pitchFamily="18"/>
                <a:ea typeface="Andale Sans UI" pitchFamily="2"/>
                <a:cs typeface="Tahoma" pitchFamily="2"/>
              </a:rPr>
              <a:t>(п.12 и п.19.3 ФГОС)</a:t>
            </a:r>
          </a:p>
          <a:p>
            <a:pPr lvl="0" indent="-216000" hangingPunct="0">
              <a:buFontTx/>
              <a:buChar char="-"/>
            </a:pPr>
            <a:r>
              <a:rPr lang="ru-RU" sz="2800" b="1" dirty="0" smtClean="0">
                <a:latin typeface="Times New Roman" pitchFamily="18"/>
                <a:ea typeface="Andale Sans UI" pitchFamily="2"/>
                <a:cs typeface="Tahoma" pitchFamily="2"/>
              </a:rPr>
              <a:t>Примерная </a:t>
            </a:r>
            <a:r>
              <a:rPr lang="ru-RU" sz="2800" b="1" dirty="0" smtClean="0">
                <a:latin typeface="Times New Roman" pitchFamily="18"/>
                <a:ea typeface="Andale Sans UI" pitchFamily="2"/>
                <a:cs typeface="Tahoma" pitchFamily="2"/>
              </a:rPr>
              <a:t>основная образовательная программа </a:t>
            </a:r>
          </a:p>
          <a:p>
            <a:pPr lvl="0" indent="-216000" hangingPunct="0"/>
            <a:r>
              <a:rPr lang="ru-RU" sz="2800" b="1" i="1" dirty="0" smtClean="0">
                <a:latin typeface="Times New Roman" pitchFamily="18"/>
                <a:ea typeface="Andale Sans UI" pitchFamily="2"/>
                <a:cs typeface="Tahoma" pitchFamily="2"/>
              </a:rPr>
              <a:t>(п. 3. Базисный учебный план начального общего образования</a:t>
            </a:r>
            <a:r>
              <a:rPr lang="ru-RU" sz="2800" b="1" i="1" dirty="0" smtClean="0">
                <a:latin typeface="Times New Roman" pitchFamily="18"/>
                <a:ea typeface="Andale Sans UI" pitchFamily="2"/>
                <a:cs typeface="Tahoma" pitchFamily="2"/>
              </a:rPr>
              <a:t>)</a:t>
            </a:r>
          </a:p>
          <a:p>
            <a:pPr lvl="0" indent="-216000" hangingPunct="0">
              <a:buFontTx/>
              <a:buChar char="-"/>
            </a:pPr>
            <a:r>
              <a:rPr lang="ru-RU" sz="2800" b="1" dirty="0" smtClean="0">
                <a:latin typeface="Times New Roman" pitchFamily="18"/>
                <a:ea typeface="Andale Sans UI" pitchFamily="2"/>
                <a:cs typeface="Tahoma" pitchFamily="2"/>
              </a:rPr>
              <a:t>БУП – 2004</a:t>
            </a:r>
          </a:p>
          <a:p>
            <a:pPr lvl="0" indent="-216000" hangingPunct="0"/>
            <a:r>
              <a:rPr lang="ru-RU" sz="2800" b="1" dirty="0" smtClean="0">
                <a:latin typeface="Times New Roman" pitchFamily="18"/>
                <a:ea typeface="Andale Sans UI" pitchFamily="2"/>
                <a:cs typeface="Tahoma" pitchFamily="2"/>
              </a:rPr>
              <a:t>- Требования </a:t>
            </a:r>
            <a:r>
              <a:rPr lang="ru-RU" sz="2800" b="1" dirty="0" err="1" smtClean="0">
                <a:latin typeface="Times New Roman" pitchFamily="18"/>
                <a:ea typeface="Andale Sans UI" pitchFamily="2"/>
                <a:cs typeface="Tahoma" pitchFamily="2"/>
              </a:rPr>
              <a:t>СанПиН</a:t>
            </a:r>
            <a:endParaRPr lang="ru-RU" sz="2800" b="1" i="1" dirty="0" smtClean="0">
              <a:latin typeface="Times New Roman" pitchFamily="18"/>
              <a:ea typeface="Andale Sans UI" pitchFamily="2"/>
              <a:cs typeface="Tahoma" pitchFamily="2"/>
            </a:endParaRPr>
          </a:p>
          <a:p>
            <a:pPr lvl="0" indent="-216000" hangingPunct="0">
              <a:buFontTx/>
              <a:buChar char="-"/>
            </a:pPr>
            <a:r>
              <a:rPr lang="ru-RU" sz="2800" b="1" dirty="0" smtClean="0">
                <a:latin typeface="Times New Roman" pitchFamily="18"/>
                <a:ea typeface="Andale Sans UI" pitchFamily="2"/>
                <a:cs typeface="Tahoma" pitchFamily="2"/>
              </a:rPr>
              <a:t>Используемый (е) УМК (с моделью внеурочной деятельности, связанной с учебной нагрузкой учащихся)</a:t>
            </a:r>
          </a:p>
          <a:p>
            <a:pPr lvl="0" indent="-216000" hangingPunct="0">
              <a:buFontTx/>
              <a:buChar char="-"/>
            </a:pPr>
            <a:r>
              <a:rPr lang="ru-RU" sz="2800" b="1" dirty="0" smtClean="0">
                <a:latin typeface="Times New Roman" pitchFamily="18"/>
                <a:ea typeface="Andale Sans UI" pitchFamily="2"/>
                <a:cs typeface="Tahoma" pitchFamily="2"/>
              </a:rPr>
              <a:t>Традиции</a:t>
            </a:r>
            <a:r>
              <a:rPr lang="ru-RU" sz="2800" b="1" dirty="0" smtClean="0">
                <a:latin typeface="Times New Roman" pitchFamily="18"/>
                <a:ea typeface="Andale Sans UI" pitchFamily="2"/>
                <a:cs typeface="Tahoma" pitchFamily="2"/>
              </a:rPr>
              <a:t>, опыт образовательной практики образовательного учреждения</a:t>
            </a:r>
          </a:p>
          <a:p>
            <a:pPr lvl="0" indent="-216000" hangingPunct="0"/>
            <a:endParaRPr lang="ru-RU" sz="2800" b="1" dirty="0" smtClean="0">
              <a:latin typeface="Times New Roman" pitchFamily="18"/>
              <a:ea typeface="Andale Sans UI" pitchFamily="2"/>
              <a:cs typeface="Tahoma" pitchFamily="2"/>
            </a:endParaRPr>
          </a:p>
          <a:p>
            <a:pPr lvl="0" indent="-216000" hangingPunct="0">
              <a:buNone/>
            </a:pPr>
            <a:endParaRPr lang="ru-RU" sz="2800" b="1" dirty="0" smtClean="0">
              <a:latin typeface="Times New Roman" pitchFamily="18"/>
              <a:ea typeface="Andale Sans UI" pitchFamily="2"/>
              <a:cs typeface="Tahoma" pitchFamily="2"/>
            </a:endParaRPr>
          </a:p>
          <a:p>
            <a:pPr lvl="0" indent="-216000" hangingPunct="0">
              <a:buNone/>
            </a:pPr>
            <a:endParaRPr lang="ru-RU" b="1" dirty="0" smtClean="0"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0114" y="1993887"/>
            <a:ext cx="27717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 = 3 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594" y="3565523"/>
            <a:ext cx="205740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освоения Программы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5866" y="3494085"/>
            <a:ext cx="214314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Программы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9138" y="3422647"/>
            <a:ext cx="2286016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25734" y="4494217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83320" y="442277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968478" y="2779705"/>
            <a:ext cx="235745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97502" y="2779705"/>
            <a:ext cx="264320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683122" y="3065457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6842" y="493689"/>
            <a:ext cx="9429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(Приказ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Минобрнауки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 России от 06.10. 2009 № 373)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42" y="350813"/>
            <a:ext cx="9429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16000" algn="ctr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Внеурочная деятельность</a:t>
            </a:r>
          </a:p>
          <a:p>
            <a:pPr lvl="0" indent="-216000" algn="just" hangingPunct="0"/>
            <a:r>
              <a:rPr lang="ru-RU" sz="3200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как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часть учебного плана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организуется по направлениям: </a:t>
            </a:r>
          </a:p>
          <a:p>
            <a:pPr lvl="0" indent="-216000" algn="just" hangingPunct="0"/>
            <a:r>
              <a:rPr lang="ru-RU" sz="3200" i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спортивно-оздоровительное, </a:t>
            </a:r>
          </a:p>
          <a:p>
            <a:pPr lvl="0" indent="-216000" algn="just" hangingPunct="0"/>
            <a:r>
              <a:rPr lang="ru-RU" sz="3200" i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духовно-нравственное,</a:t>
            </a:r>
          </a:p>
          <a:p>
            <a:pPr lvl="0" indent="-216000" algn="just" hangingPunct="0"/>
            <a:r>
              <a:rPr lang="ru-RU" sz="3200" i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социальное,</a:t>
            </a:r>
          </a:p>
          <a:p>
            <a:pPr lvl="0" indent="-216000" algn="just" hangingPunct="0"/>
            <a:r>
              <a:rPr lang="ru-RU" sz="3200" i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общеинтеллектуальное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, </a:t>
            </a:r>
          </a:p>
          <a:p>
            <a:pPr lvl="0" indent="-216000" algn="just" hangingPunct="0"/>
            <a:r>
              <a:rPr lang="ru-RU" sz="3200" i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общекультурное.</a:t>
            </a:r>
          </a:p>
          <a:p>
            <a:pPr lvl="0" indent="-216000" algn="ctr" hangingPunct="0"/>
            <a:r>
              <a:rPr lang="ru-RU" sz="3200" b="1" dirty="0" smtClean="0">
                <a:solidFill>
                  <a:srgbClr val="00B050"/>
                </a:solidFill>
                <a:latin typeface="Times New Roman" pitchFamily="18"/>
                <a:ea typeface="Andale Sans UI" pitchFamily="2"/>
                <a:cs typeface="Tahoma" pitchFamily="2"/>
              </a:rPr>
              <a:t>Размещение внеурочной деятельности в учебном плане подчеркивает ее связь с учебной нагрузкой учащихся.</a:t>
            </a:r>
          </a:p>
          <a:p>
            <a:pPr lvl="0" indent="-216000" algn="ctr" hangingPunct="0"/>
            <a:r>
              <a:rPr lang="ru-RU" sz="3200" b="1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Два варианта проектирования внеурочной деятельности: один УМК или несколько УМК. 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endParaRPr lang="ru-RU" sz="3200" dirty="0"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000" y="750600"/>
            <a:ext cx="9540000" cy="5564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«Перспективная начальная школа» предлагает следующие программы внеурочной  деятельности: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	1. Программы научных клубов младших школьников </a:t>
            </a:r>
            <a:r>
              <a:rPr lang="ru-RU" sz="3600" b="1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«Мы и окружающий мир»</a:t>
            </a: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и </a:t>
            </a:r>
            <a:r>
              <a:rPr lang="ru-RU" sz="3600" b="1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«Ключ и заря».</a:t>
            </a: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Направления - </a:t>
            </a:r>
            <a:r>
              <a:rPr lang="ru-RU" sz="3600" b="0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научно-познавательное, общественно-полезное,  проектное.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616160" y="5940000"/>
            <a:ext cx="1203840" cy="148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8831785" y="6074316"/>
            <a:ext cx="1248840" cy="148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7020000" y="180000"/>
            <a:ext cx="2880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170000" cy="720000"/>
            <a:chOff x="270000" y="180000"/>
            <a:chExt cx="1170000" cy="72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170000" cy="720000"/>
              <a:chOff x="270000" y="180000"/>
              <a:chExt cx="1170000" cy="72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170000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1440" y="183240"/>
                <a:ext cx="1164960" cy="7131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29760" y="235440"/>
              <a:ext cx="1048680" cy="606240"/>
              <a:chOff x="329760" y="235440"/>
              <a:chExt cx="1048680" cy="60624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765360" y="235440"/>
                <a:ext cx="613080" cy="606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540360" y="333720"/>
                <a:ext cx="225000" cy="20484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29760" y="653040"/>
                <a:ext cx="513719" cy="188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000" y="-730440"/>
            <a:ext cx="9540000" cy="348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«Перспективная начальная школа» предлагает следующие Программы внеурочной  деятельности: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000" y="2700000"/>
            <a:ext cx="9540000" cy="334115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2. Программу кружковой (факультативной) работы по теме: </a:t>
            </a:r>
            <a:r>
              <a:rPr lang="ru-RU" sz="3600" b="1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«Музей в твоем классе»</a:t>
            </a:r>
            <a:r>
              <a:rPr lang="ru-RU" sz="36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	(художественно-эстетическое и научно-познавательное направление).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imes New Roman" pitchFamily="18"/>
              </a:rPr>
              <a:t>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120000" y="4320000"/>
            <a:ext cx="3778560" cy="3060000"/>
            <a:chOff x="6120000" y="4320000"/>
            <a:chExt cx="3778560" cy="3060000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 l="938" t="1315"/>
            <a:stretch>
              <a:fillRect/>
            </a:stretch>
          </p:blipFill>
          <p:spPr>
            <a:xfrm>
              <a:off x="6120000" y="4320000"/>
              <a:ext cx="3778560" cy="3059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120000" y="4320000"/>
              <a:ext cx="3778560" cy="30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000" y="211320"/>
            <a:ext cx="9540000" cy="60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«Перспективная начальная школа» предлагает следующие Программы внеурочной  деятельности: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3. Программу факультатива по математике </a:t>
            </a: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„Изучаем окружающий мир. Решаем Практические задачи“ </a:t>
            </a: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(научно-познавательное направление).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397238" y="5780101"/>
            <a:ext cx="1068840" cy="148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325932" y="5422911"/>
            <a:ext cx="1068840" cy="148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120000" y="0"/>
            <a:ext cx="3780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40000" y="2939040"/>
            <a:ext cx="9540000" cy="354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4. Программы проектной исследовательской деятельности: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«Изучаем родной край» </a:t>
            </a: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(проектная деятельность, патриотическое направление);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	</a:t>
            </a:r>
            <a:r>
              <a:rPr lang="ru-RU" sz="3600" b="1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«Занимательная информатика»</a:t>
            </a: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(проектная деятельность)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440000"/>
            <a:ext cx="10158120" cy="15181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«Перспективная начальная школа» предлагает следующие Программы внеурочной  деятельности: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54032" y="5637225"/>
            <a:ext cx="1234800" cy="160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 dirty="0">
              <a:latin typeface="Thorndale" pitchFamily="18"/>
            </a:endParaRPr>
          </a:p>
          <a:p>
            <a:pPr marL="0" lvl="0" indent="523875" algn="just" eaLnBrk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857500" algn="l"/>
                <a:tab pos="5829300" algn="l"/>
                <a:tab pos="5943600" algn="l"/>
              </a:tabLs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       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-216000" algn="just">
              <a:buNone/>
            </a:pPr>
            <a:endParaRPr lang="de-DE" dirty="0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5404" y="1922449"/>
          <a:ext cx="9572692" cy="4214839"/>
        </p:xfrm>
        <a:graphic>
          <a:graphicData uri="http://schemas.openxmlformats.org/drawingml/2006/table">
            <a:tbl>
              <a:tblPr/>
              <a:tblGrid>
                <a:gridCol w="2107191"/>
                <a:gridCol w="3262904"/>
                <a:gridCol w="849356"/>
                <a:gridCol w="850339"/>
                <a:gridCol w="850339"/>
                <a:gridCol w="769821"/>
                <a:gridCol w="882742"/>
              </a:tblGrid>
              <a:tr h="2341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Направления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Формы организации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 внеурочной деятельности                       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                           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Часов в неделю по классам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endParaRPr lang="ru-RU" sz="14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Всего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  <a:cs typeface="Times New Roman"/>
                        </a:rPr>
                        <a:t>I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  <a:cs typeface="Times New Roman"/>
                        </a:rPr>
                        <a:t>II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  <a:cs typeface="Times New Roman"/>
                        </a:rPr>
                        <a:t>III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en-US" sz="1400" kern="50">
                          <a:latin typeface="Times New Roman"/>
                          <a:ea typeface="Lucida Sans Unicode"/>
                          <a:cs typeface="Times New Roman"/>
                        </a:rPr>
                        <a:t>IV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Спортивно-оздоровительное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Конкурсы, соревнования, кружки, секции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8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Художественно-эстетическое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«Музей в твоем классе»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8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Научно-познавательное направление и общественно-полезная деятельность*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Научный клуб  школьников 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«Мы и окружающий мир»(проектная деятельность)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Научный клуб школьников 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«Ключ и заря»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«Факультатив по математике»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12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Военно-патриотическое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Экскурсии, конференции, игры, поисковые исследования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8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Проектная деятельность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Программа «Изучаем родной край»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«Занимательная информатика»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4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5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Итого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10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10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10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>
                          <a:latin typeface="Times New Roman"/>
                          <a:ea typeface="Lucida Sans Unicode"/>
                          <a:cs typeface="Times New Roman"/>
                        </a:rPr>
                        <a:t>10</a:t>
                      </a:r>
                      <a:endParaRPr lang="ru-RU" sz="1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kern="50" dirty="0">
                          <a:latin typeface="Times New Roman"/>
                          <a:ea typeface="Lucida Sans Unicode"/>
                          <a:cs typeface="Times New Roman"/>
                        </a:rPr>
                        <a:t>40</a:t>
                      </a:r>
                      <a:endParaRPr lang="ru-RU" sz="1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2164080" y="207937"/>
            <a:ext cx="79165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3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  <a:tab pos="5829300" algn="l"/>
                <a:tab pos="59436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Сетка часов внеурочной деятельности (на примере «Перспективной начальной школы»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5404" y="6351605"/>
            <a:ext cx="95012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23875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</a:pPr>
            <a:r>
              <a:rPr lang="ru-RU" sz="1400" kern="0" dirty="0" smtClean="0">
                <a:solidFill>
                  <a:prstClr val="black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*Научно-познавательное направление и общественно-полезная деятельность</a:t>
            </a:r>
          </a:p>
          <a:p>
            <a:pPr lvl="0" indent="523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  <a:tab pos="5829300" algn="l"/>
                <a:tab pos="5943600" algn="l"/>
              </a:tabLst>
            </a:pPr>
            <a:r>
              <a:rPr lang="ru-RU" sz="1400" kern="0" dirty="0" smtClean="0">
                <a:solidFill>
                  <a:prstClr val="black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в сетке часов объединены в связи с интеграционным характером задач, решаемых предлагаемыми формами организации внеурочной деятельности                      </a:t>
            </a:r>
            <a:endParaRPr lang="ru-RU" sz="14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325404" y="207937"/>
            <a:ext cx="97552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3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  <a:tab pos="5829300" algn="l"/>
                <a:tab pos="59436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Сетка часов внеурочной деятельности</a:t>
            </a:r>
          </a:p>
          <a:p>
            <a:pPr marL="0" marR="0" lvl="0" indent="523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  <a:tab pos="5829300" algn="l"/>
                <a:tab pos="59436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(на примере нескольких УМК)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6843" y="1493829"/>
          <a:ext cx="9429817" cy="5853308"/>
        </p:xfrm>
        <a:graphic>
          <a:graphicData uri="http://schemas.openxmlformats.org/drawingml/2006/table">
            <a:tbl>
              <a:tblPr/>
              <a:tblGrid>
                <a:gridCol w="2976139"/>
                <a:gridCol w="880625"/>
                <a:gridCol w="1665465"/>
                <a:gridCol w="1808164"/>
                <a:gridCol w="1050689"/>
                <a:gridCol w="1048735"/>
              </a:tblGrid>
              <a:tr h="458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Направления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Кол-во часов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2а  (Перспективная начальная школа)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2б 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(Перспективная начальная школа)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2в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(Школа 2100)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2г (Система Л.В. </a:t>
                      </a:r>
                      <a:r>
                        <a:rPr lang="ru-RU" sz="1800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Занкова</a:t>
                      </a: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0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Спортивно-оздоровительное направление (всего 8 часов)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Лечебная физкультура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По выбору учащихся всех классов*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Каратэ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Аэробика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Ритмика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4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0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Научно-познавательное направление (всего 12 часов)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Клуб «Юный исследователь»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4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800" i="1" kern="50">
                          <a:latin typeface="Times New Roman"/>
                          <a:ea typeface="Lucida Sans Unicode"/>
                          <a:cs typeface="Times New Roman"/>
                        </a:rPr>
                        <a:t>Факультатив по математике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По выбору учащихся всех классов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НОУ «Юный эколог»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«Детская риторика»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«Экономика для малышей»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kern="50">
                          <a:latin typeface="Times New Roman"/>
                          <a:ea typeface="Lucida Sans Unicode"/>
                          <a:cs typeface="Times New Roman"/>
                        </a:rPr>
                        <a:t>Клуб «Ключ и Заря»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800" i="1" kern="50">
                          <a:latin typeface="Times New Roman"/>
                          <a:ea typeface="Lucida Sans Unicode"/>
                          <a:cs typeface="Times New Roman"/>
                        </a:rPr>
                        <a:t>Клуб «Мы и окружающий мир»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5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325404" y="207937"/>
            <a:ext cx="97552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3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  <a:tab pos="5829300" algn="l"/>
                <a:tab pos="59436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Сетка часов внеурочной деятельности</a:t>
            </a:r>
          </a:p>
          <a:p>
            <a:pPr marL="0" marR="0" lvl="0" indent="523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  <a:tab pos="5829300" algn="l"/>
                <a:tab pos="59436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(на примере нескольких УМК)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6843" y="1493829"/>
          <a:ext cx="9429817" cy="5563830"/>
        </p:xfrm>
        <a:graphic>
          <a:graphicData uri="http://schemas.openxmlformats.org/drawingml/2006/table">
            <a:tbl>
              <a:tblPr/>
              <a:tblGrid>
                <a:gridCol w="2976139"/>
                <a:gridCol w="880625"/>
                <a:gridCol w="1665465"/>
                <a:gridCol w="1808164"/>
                <a:gridCol w="1050689"/>
                <a:gridCol w="1048735"/>
              </a:tblGrid>
              <a:tr h="458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Направления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Кол-во часов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2а  (Перспективная начальная школа)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2б 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(Перспективная начальная школа)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2в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(Школа 2100)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2г (Система Л.В. Занкова)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0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Проектная деятельность (всего 4 часа)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600" i="1" kern="50">
                          <a:latin typeface="Times New Roman"/>
                          <a:ea typeface="Lucida Sans Unicode"/>
                          <a:cs typeface="Times New Roman"/>
                        </a:rPr>
                        <a:t>«Изучаем родной край»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600" i="1" kern="50">
                          <a:latin typeface="Times New Roman"/>
                          <a:ea typeface="Lucida Sans Unicode"/>
                          <a:cs typeface="Times New Roman"/>
                        </a:rPr>
                        <a:t>«Занимательная информатика»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4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0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Художественно-эстетическое направление (всего 9 часов)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Драматический театр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По выбору учащихся всех классов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Хор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Клуб «Юный художник»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НОУ «Экскурсовод»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Кружок «Умелые ручки»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kern="50">
                          <a:latin typeface="Times New Roman"/>
                          <a:ea typeface="Lucida Sans Unicode"/>
                          <a:cs typeface="Times New Roman"/>
                        </a:rPr>
                        <a:t>«Музей в твоем классе»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4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0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Общественно полезная (социальная) деятельность (всего 4 часа)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Военно-патриотическое направление (всего 3 часа)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Клуб «Поиск»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По выбору учащихся всех классов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Lucida Sans Unicode"/>
                          <a:cs typeface="Times New Roman"/>
                        </a:rPr>
                        <a:t>Круглый стол «Моя родословная»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kern="50">
                          <a:latin typeface="Times New Roman"/>
                          <a:ea typeface="Lucida Sans Unicode"/>
                          <a:cs typeface="Times New Roman"/>
                        </a:rPr>
                        <a:t>Всего на 4 класса: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>
                          <a:latin typeface="Times New Roman"/>
                          <a:ea typeface="Lucida Sans Unicode"/>
                          <a:cs typeface="Times New Roman"/>
                        </a:rPr>
                        <a:t>40 часов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40 часов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2901" marR="22901" marT="22901" marB="229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 sz="2800" dirty="0">
              <a:latin typeface="Thorndale" pitchFamily="18"/>
            </a:endParaRPr>
          </a:p>
          <a:p>
            <a:pPr marL="0" lvl="0" indent="-216000" algn="just">
              <a:buNone/>
            </a:pPr>
            <a:endParaRPr lang="de-DE" dirty="0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53966" y="0"/>
            <a:ext cx="1428760" cy="850879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40000" y="1922449"/>
            <a:ext cx="9360000" cy="53167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1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ценностные ориентиры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содержания образования;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характеристики УУД и типовые задачи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их формирования;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преемственность УУД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при переходе от дошкольного к начальному общему образованию.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Это основа структуры программы формирования УУД.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93689"/>
            <a:ext cx="10158120" cy="2363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44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4. Программа формирования УУД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включает в себя: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980000" y="624600"/>
            <a:ext cx="6480000" cy="163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endParaRPr lang="ru-RU" sz="4400" b="1" i="1" u="none" strike="noStrike">
              <a:ln>
                <a:noFill/>
              </a:ln>
              <a:solidFill>
                <a:srgbClr val="FF420E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2858" y="248040"/>
            <a:ext cx="6497142" cy="10119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Типовые задачи формирования  УУД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8280" y="1922449"/>
          <a:ext cx="9358377" cy="4738370"/>
        </p:xfrm>
        <a:graphic>
          <a:graphicData uri="http://schemas.openxmlformats.org/drawingml/2006/table">
            <a:tbl>
              <a:tblPr/>
              <a:tblGrid>
                <a:gridCol w="2428892"/>
                <a:gridCol w="6929485"/>
              </a:tblGrid>
              <a:tr h="402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FF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Типы задач (заданий)</a:t>
                      </a:r>
                      <a:endParaRPr lang="ru-RU" sz="2400" b="1" kern="50" dirty="0">
                        <a:solidFill>
                          <a:srgbClr val="FF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FF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Виды задач (заданий)</a:t>
                      </a:r>
                      <a:endParaRPr lang="ru-RU" sz="2400" b="1" kern="50" dirty="0">
                        <a:solidFill>
                          <a:srgbClr val="FF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>
                          <a:latin typeface="Times New Roman"/>
                          <a:ea typeface="NewtonCSanPin-Regular"/>
                          <a:cs typeface="Times New Roman"/>
                        </a:rPr>
                        <a:t>Личностные</a:t>
                      </a:r>
                      <a:endParaRPr lang="ru-RU" sz="2400" b="1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>
                          <a:latin typeface="Times New Roman"/>
                          <a:ea typeface="Lucida Sans Unicode"/>
                          <a:cs typeface="Times New Roman"/>
                        </a:rPr>
                        <a:t>Самоопределения; смыслообразования; нравственно-этической ориентации</a:t>
                      </a:r>
                      <a:endParaRPr lang="ru-RU" sz="2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>
                          <a:latin typeface="Times New Roman"/>
                          <a:ea typeface="NewtonCSanPin-Regular"/>
                          <a:cs typeface="Times New Roman"/>
                        </a:rPr>
                        <a:t>Регулятивные</a:t>
                      </a:r>
                      <a:endParaRPr lang="ru-RU" sz="2400" b="1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>
                          <a:latin typeface="Times New Roman"/>
                          <a:ea typeface="Lucida Sans Unicode"/>
                          <a:cs typeface="Times New Roman"/>
                        </a:rPr>
                        <a:t>Целеполагания; планирования; осуществления учебных действий; прогнозирования; контроля; коррекции; оценки; саморегуляции</a:t>
                      </a:r>
                      <a:endParaRPr lang="ru-RU" sz="2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>
                          <a:latin typeface="Times New Roman"/>
                          <a:ea typeface="NewtonCSanPin-Regular"/>
                          <a:cs typeface="Times New Roman"/>
                        </a:rPr>
                        <a:t>Познавательные</a:t>
                      </a:r>
                      <a:endParaRPr lang="ru-RU" sz="2400" b="1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>
                          <a:latin typeface="Times New Roman"/>
                          <a:ea typeface="Lucida Sans Unicode"/>
                          <a:cs typeface="Times New Roman"/>
                        </a:rPr>
                        <a:t>Общеучебные; знаково-символические; информационные; логические</a:t>
                      </a:r>
                      <a:endParaRPr lang="ru-RU" sz="2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 err="1" smtClean="0">
                          <a:latin typeface="Times New Roman"/>
                          <a:ea typeface="NewtonCSanPin-Regular"/>
                          <a:cs typeface="Times New Roman"/>
                        </a:rPr>
                        <a:t>Коммуникатив-ные</a:t>
                      </a:r>
                      <a:endParaRPr lang="ru-RU" sz="2400" b="1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Инициативного сотрудничества; планирования учебного сотрудничества; взаимодействия; управление коммуникацией.</a:t>
                      </a:r>
                      <a:endParaRPr lang="ru-RU" sz="2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18" y="1851011"/>
          <a:ext cx="6286544" cy="243840"/>
        </p:xfrm>
        <a:graphic>
          <a:graphicData uri="http://schemas.openxmlformats.org/drawingml/2006/table">
            <a:tbl>
              <a:tblPr/>
              <a:tblGrid>
                <a:gridCol w="6286544"/>
              </a:tblGrid>
              <a:tr h="2266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Введение ФГОС по мере готовности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18" y="2851143"/>
          <a:ext cx="9358378" cy="4708536"/>
        </p:xfrm>
        <a:graphic>
          <a:graphicData uri="http://schemas.openxmlformats.org/drawingml/2006/table">
            <a:tbl>
              <a:tblPr/>
              <a:tblGrid>
                <a:gridCol w="2320628"/>
                <a:gridCol w="632222"/>
                <a:gridCol w="632222"/>
                <a:gridCol w="632222"/>
                <a:gridCol w="633710"/>
                <a:gridCol w="632222"/>
                <a:gridCol w="632222"/>
                <a:gridCol w="648586"/>
                <a:gridCol w="648586"/>
                <a:gridCol w="648586"/>
                <a:gridCol w="648586"/>
                <a:gridCol w="648586"/>
              </a:tblGrid>
              <a:tr h="347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Классы, переходящие на ФГОС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2010/11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2011/12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2012/13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2013/14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2014/15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9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2015/16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7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2019/20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2020/21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7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2021/22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080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Поэтапное введение ФГОС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(Распоряжение Правительства РФ от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07.09.10 №1507-р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 плане действий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модернизации общего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2011/15 годы)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718" y="1493821"/>
          <a:ext cx="6286544" cy="243840"/>
        </p:xfrm>
        <a:graphic>
          <a:graphicData uri="http://schemas.openxmlformats.org/drawingml/2006/table">
            <a:tbl>
              <a:tblPr/>
              <a:tblGrid>
                <a:gridCol w="6286544"/>
              </a:tblGrid>
              <a:tr h="1724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Обязательное</a:t>
                      </a:r>
                      <a:r>
                        <a:rPr lang="ru-RU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ведение ФГОС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719" y="2279639"/>
            <a:ext cx="6286544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Продолжение обучения по ФГОС, введенному по мере готовности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000" y="2946600"/>
            <a:ext cx="9540000" cy="3526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000" y="565127"/>
            <a:ext cx="9540000" cy="61035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4400" b="1" i="1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4. Программа формирования УУД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Механизмы формирования УУД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у обучающихся на ступени начального общего образования</a:t>
            </a:r>
            <a:r>
              <a:rPr lang="ru-RU" sz="3600" b="0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должны быть прописаны авторским коллективом УМК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по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учебным предметам и конкретным темам;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по 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личностным, </a:t>
            </a:r>
            <a:r>
              <a:rPr lang="ru-RU" sz="36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метапредметным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и коммуникативным УУД.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В „Перспективной начальной школе“ данная задача </a:t>
            </a:r>
            <a:r>
              <a:rPr lang="ru-RU" sz="3600" b="1" i="1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выполнена:</a:t>
            </a: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280" y="1422383"/>
          <a:ext cx="9072627" cy="5486400"/>
        </p:xfrm>
        <a:graphic>
          <a:graphicData uri="http://schemas.openxmlformats.org/drawingml/2006/table">
            <a:tbl>
              <a:tblPr/>
              <a:tblGrid>
                <a:gridCol w="1714512"/>
                <a:gridCol w="3286148"/>
                <a:gridCol w="4071967"/>
              </a:tblGrid>
              <a:tr h="788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Планируемые результаты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Показатели (характеристики) планируемых результатов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Типовые задачи (задания)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Личностные результаты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Самоопределение: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  </a:t>
                      </a:r>
                      <a:r>
                        <a:rPr lang="ru-RU" sz="2000" kern="50" dirty="0">
                          <a:latin typeface="Times New Roman"/>
                          <a:ea typeface="NewtonCSanPin-Regular"/>
                          <a:cs typeface="Times New Roman"/>
                        </a:rPr>
                        <a:t>готовность и способность обучающихся к саморазвитию; самостоятельность и личная ответственность за свои поступки; </a:t>
                      </a:r>
                      <a:r>
                        <a:rPr lang="ru-RU" sz="2000" i="1" kern="50" dirty="0">
                          <a:latin typeface="Times New Roman"/>
                          <a:ea typeface="NewtonCSanPin-Regular"/>
                          <a:cs typeface="Times New Roman"/>
                        </a:rPr>
                        <a:t>социальная компетентность как готовность к решению моральных дилемм, устойчивое следование в поведении социальным нормам.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kern="50" dirty="0">
                          <a:latin typeface="Times New Roman"/>
                          <a:ea typeface="NewtonCSanPin-Regular"/>
                          <a:cs typeface="Times New Roman"/>
                        </a:rPr>
                        <a:t>«Личностные самоопределения», 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нацеленные на </a:t>
                      </a:r>
                      <a:r>
                        <a:rPr lang="ru-RU" sz="2000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децентрацию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 младшего школьника, ориентирующие его на учет другой точки зрения, на оказание интеллектуальной помощи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героям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, которые в этом нуждаются при решении трудных задач. 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Эта группа типовых задач предусматривает, например,  выполнение следующих заданий: «Помоги Маше (Мише) объяснить (подтвердить, доказать, определить, ответить на этот вопрос)». </a:t>
                      </a:r>
                      <a:endParaRPr lang="ru-RU" sz="2000" b="1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325404" y="207937"/>
            <a:ext cx="950125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NewtonCSanPin-Regular" charset="-52"/>
                <a:cs typeface="Times New Roman" pitchFamily="18" charset="0"/>
              </a:rPr>
              <a:t>Взаимосвязь типовых задач (заданий) и планируемых результатов освоения  Образовательной программы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1279507"/>
            <a:ext cx="9540000" cy="53326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4. Программа формирования УУД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Преемственность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при переходе от дошкольного к начальному школьному образованию должна быть показана на уровне: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целей и задач;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содержания образования;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организационных форм;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планируемых результатов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(вариант  решения возможен на примере «Перспективной начальной школы» и «</a:t>
            </a:r>
            <a:r>
              <a:rPr lang="ru-RU" sz="3600" b="1" i="1" u="none" strike="noStrike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Предшколы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нового поколения»)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3967" y="993755"/>
          <a:ext cx="9644132" cy="6486894"/>
        </p:xfrm>
        <a:graphic>
          <a:graphicData uri="http://schemas.openxmlformats.org/drawingml/2006/table">
            <a:tbl>
              <a:tblPr/>
              <a:tblGrid>
                <a:gridCol w="2015192"/>
                <a:gridCol w="3742498"/>
                <a:gridCol w="3886442"/>
              </a:tblGrid>
              <a:tr h="787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Программы «</a:t>
                      </a:r>
                      <a:r>
                        <a:rPr lang="ru-RU" sz="1800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Предшколы</a:t>
                      </a: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 нового поколения»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9589" marR="29589" marT="29589" marB="295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Планируемые результаты дошкольного образования  в «</a:t>
                      </a:r>
                      <a:r>
                        <a:rPr lang="ru-RU" sz="1800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Предшколе</a:t>
                      </a: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 нового поколения»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9589" marR="29589" marT="29589" marB="295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Планируемые результаты реализации </a:t>
                      </a:r>
                      <a:r>
                        <a:rPr lang="ru-RU" sz="18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Образовательной программы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 (начальная школа)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9589" marR="29589" marT="29589" marB="295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1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Программа развития сенсорных эталонов и элементарных математических представлений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9589" marR="29589" marT="29589" marB="295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Формирование </a:t>
                      </a:r>
                      <a:r>
                        <a:rPr lang="ru-RU" sz="18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познавательных УУД: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- классификация (объединение по группам)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- анализ (выделение признака из целого объекта)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сравнение (выделение признака из ряда предметов)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-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Обобщение…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9589" marR="29589" marT="29589" marB="295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i="1" kern="50" dirty="0">
                          <a:latin typeface="Times New Roman"/>
                          <a:ea typeface="NewtonCSanPin-Regular"/>
                          <a:cs typeface="Times New Roman"/>
                        </a:rPr>
                        <a:t>Познавательные УУД (логические):</a:t>
                      </a:r>
                      <a:endParaRPr lang="ru-RU" sz="1800" i="1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kern="50" dirty="0">
                          <a:latin typeface="Times New Roman"/>
                          <a:ea typeface="NewtonCSanPin-Regular"/>
                          <a:cs typeface="Times New Roman"/>
                        </a:rPr>
                        <a:t>- </a:t>
                      </a: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подведение под понятие на основе распознавания объектов, выделения существенных признаков;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- анализ, </a:t>
                      </a:r>
                      <a:r>
                        <a:rPr lang="ru-RU" sz="1800" kern="50" dirty="0">
                          <a:latin typeface="Times New Roman"/>
                          <a:ea typeface="NewtonCSanPin-Regular"/>
                          <a:cs typeface="Times New Roman"/>
                        </a:rPr>
                        <a:t>синтез, сравнение, </a:t>
                      </a:r>
                      <a:r>
                        <a:rPr lang="ru-RU" sz="1800" kern="50" dirty="0" err="1">
                          <a:latin typeface="Times New Roman"/>
                          <a:ea typeface="NewtonCSanPin-Regular"/>
                          <a:cs typeface="Times New Roman"/>
                        </a:rPr>
                        <a:t>сериация</a:t>
                      </a:r>
                      <a:r>
                        <a:rPr lang="ru-RU" sz="1800" kern="50" dirty="0">
                          <a:latin typeface="Times New Roman"/>
                          <a:ea typeface="NewtonCSanPin-Regular"/>
                          <a:cs typeface="Times New Roman"/>
                        </a:rPr>
                        <a:t>;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NewtonCSanPin-Regular"/>
                          <a:cs typeface="Times New Roman"/>
                        </a:rPr>
                        <a:t>- классификация по заданным критериям;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NewtonCSanPin-Regular"/>
                          <a:cs typeface="Times New Roman"/>
                        </a:rPr>
                        <a:t>- установление </a:t>
                      </a:r>
                      <a:r>
                        <a:rPr lang="ru-RU" sz="1800" kern="50" dirty="0" smtClean="0">
                          <a:latin typeface="Times New Roman"/>
                          <a:ea typeface="NewtonCSanPin-Regular"/>
                          <a:cs typeface="Times New Roman"/>
                        </a:rPr>
                        <a:t>аналогий…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9589" marR="29589" marT="29589" marB="295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Формирование: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сенсорного опыта;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- представлений о числах и цифрах, арифметических действиях, операции измерения; представления о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форме…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9589" marR="29589" marT="29589" marB="295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000000"/>
                          </a:solidFill>
                          <a:latin typeface="Times New Roman"/>
                          <a:ea typeface="NewtonCSanPin-Regular"/>
                          <a:cs typeface="Times New Roman"/>
                        </a:rPr>
                        <a:t>Познавательные УУД  (</a:t>
                      </a:r>
                      <a:r>
                        <a:rPr lang="ru-RU" sz="1800" i="1" kern="50" dirty="0" err="1">
                          <a:solidFill>
                            <a:srgbClr val="000000"/>
                          </a:solidFill>
                          <a:latin typeface="Times New Roman"/>
                          <a:ea typeface="NewtonCSanPin-Regular"/>
                          <a:cs typeface="Times New Roman"/>
                        </a:rPr>
                        <a:t>о</a:t>
                      </a:r>
                      <a:r>
                        <a:rPr lang="ru-RU" sz="1800" i="1" kern="50" dirty="0" err="1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бщеучебные</a:t>
                      </a:r>
                      <a:r>
                        <a:rPr lang="ru-RU" sz="1800" i="1" kern="5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): 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-самостоятельно выделять и формулировать познавательную цель;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- использовать  </a:t>
                      </a:r>
                      <a:r>
                        <a:rPr lang="ru-RU" sz="1800" kern="50" dirty="0">
                          <a:latin typeface="Times New Roman"/>
                          <a:ea typeface="NewtonCSanPin-Italic"/>
                          <a:cs typeface="Times New Roman"/>
                        </a:rPr>
                        <a:t>общие приёмы решения </a:t>
                      </a:r>
                      <a:r>
                        <a:rPr lang="ru-RU" sz="1800" kern="50" dirty="0" smtClean="0">
                          <a:latin typeface="Times New Roman"/>
                          <a:ea typeface="NewtonCSanPin-Italic"/>
                          <a:cs typeface="Times New Roman"/>
                        </a:rPr>
                        <a:t>задач…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latin typeface="Times New Roman"/>
                          <a:ea typeface="NewtonCSanPin-Regular"/>
                          <a:cs typeface="Times New Roman"/>
                        </a:rPr>
                        <a:t>Личностные результаты (</a:t>
                      </a:r>
                      <a:r>
                        <a:rPr lang="ru-RU" sz="1800" i="1" kern="50" dirty="0" err="1">
                          <a:latin typeface="Times New Roman"/>
                          <a:ea typeface="NewtonCSanPin-Regular"/>
                          <a:cs typeface="Times New Roman"/>
                        </a:rPr>
                        <a:t>смыслообразование</a:t>
                      </a:r>
                      <a:r>
                        <a:rPr lang="ru-RU" sz="1800" i="1" kern="50" dirty="0">
                          <a:latin typeface="Times New Roman"/>
                          <a:ea typeface="NewtonCSanPin-Regular"/>
                          <a:cs typeface="Times New Roman"/>
                        </a:rPr>
                        <a:t>): </a:t>
                      </a:r>
                      <a:r>
                        <a:rPr lang="ru-RU" sz="1800" kern="50" dirty="0">
                          <a:latin typeface="Times New Roman"/>
                          <a:ea typeface="NewtonCSanPin-Regular"/>
                          <a:cs typeface="Times New Roman"/>
                        </a:rPr>
                        <a:t> мотивация учебной деятельности (социальная, учебно-познавательная и внешняя).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29589" marR="29589" marT="29589" marB="295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253965" y="0"/>
            <a:ext cx="98266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Преемственность планируемых результатов формирования УУД  (дошкольное и  начальное образование)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0000" y="-467280"/>
            <a:ext cx="6300000" cy="7587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5. Программы отдельных учебных предметов, курсов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FF420E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должны обеспечить достижение планируемых результатов освоения Образовательной программы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60000" y="1508535"/>
            <a:ext cx="2537172" cy="31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440000" y="3780000"/>
            <a:ext cx="234000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-2747520"/>
            <a:ext cx="9540000" cy="1062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Программы отдельных учебных предметов, курсов должны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содержать: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пояснительную записку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общую характеристику учебного предмета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описание ценностных ориентиров содержания учебного предмета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результаты освоения учебного предмета, курса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тематическое планирование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описание материально-технического обеспечения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Программы предметов и программа формирования УУД —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основа рабочих программ по предметам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280" y="279375"/>
            <a:ext cx="961234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16000" algn="ctr" hangingPunct="0"/>
            <a:r>
              <a:rPr lang="ru-RU" sz="4000" b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Программы по учебным предметам </a:t>
            </a:r>
            <a:r>
              <a:rPr lang="ru-RU" sz="4000" b="1" dirty="0" smtClean="0">
                <a:latin typeface="Times New Roman" pitchFamily="18"/>
                <a:ea typeface="Andale Sans UI" pitchFamily="2"/>
                <a:cs typeface="Tahoma" pitchFamily="2"/>
              </a:rPr>
              <a:t>УМК «Перспективная начальная школа» </a:t>
            </a:r>
          </a:p>
          <a:p>
            <a:pPr lvl="0" indent="-216000" algn="just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дополнительно </a:t>
            </a:r>
            <a:r>
              <a:rPr lang="ru-RU" sz="3200" b="1" dirty="0" smtClean="0">
                <a:latin typeface="Times New Roman" pitchFamily="18"/>
                <a:ea typeface="Andale Sans UI" pitchFamily="2"/>
                <a:cs typeface="Tahoma" pitchFamily="2"/>
              </a:rPr>
              <a:t>включают в себя:</a:t>
            </a:r>
          </a:p>
          <a:p>
            <a:pPr lvl="0" indent="-216000" algn="just" hangingPunct="0"/>
            <a:endParaRPr lang="ru-RU" sz="3200" b="1" dirty="0" smtClean="0">
              <a:latin typeface="Times New Roman" pitchFamily="18"/>
              <a:ea typeface="Andale Sans UI" pitchFamily="2"/>
              <a:cs typeface="Tahoma" pitchFamily="2"/>
            </a:endParaRPr>
          </a:p>
          <a:p>
            <a:pPr lvl="0" indent="-216000" algn="just" hangingPunct="0">
              <a:buFontTx/>
              <a:buChar char="-"/>
            </a:pPr>
            <a:r>
              <a:rPr lang="ru-RU" sz="3200" b="1" dirty="0" smtClean="0">
                <a:latin typeface="Times New Roman" pitchFamily="18"/>
                <a:ea typeface="Andale Sans UI" pitchFamily="2"/>
                <a:cs typeface="Tahoma" pitchFamily="2"/>
              </a:rPr>
              <a:t>Ожидаемые результаты формирования УУД к концу каждого года обучения;</a:t>
            </a:r>
          </a:p>
          <a:p>
            <a:pPr lvl="0" indent="-216000" algn="just" hangingPunct="0">
              <a:buFontTx/>
              <a:buChar char="-"/>
            </a:pPr>
            <a:endParaRPr lang="ru-RU" sz="3200" b="1" dirty="0" smtClean="0">
              <a:latin typeface="Times New Roman" pitchFamily="18"/>
              <a:ea typeface="Andale Sans UI" pitchFamily="2"/>
              <a:cs typeface="Tahoma" pitchFamily="2"/>
            </a:endParaRPr>
          </a:p>
          <a:p>
            <a:pPr lvl="0" indent="-216000" algn="just" hangingPunct="0">
              <a:buFontTx/>
              <a:buChar char="-"/>
            </a:pPr>
            <a:r>
              <a:rPr lang="ru-RU" sz="3200" b="1" dirty="0" smtClean="0">
                <a:latin typeface="Times New Roman" pitchFamily="18"/>
                <a:ea typeface="Andale Sans UI" pitchFamily="2"/>
                <a:cs typeface="Tahoma" pitchFamily="2"/>
              </a:rPr>
              <a:t>Программу формирования УУД и систему заданий, ориентированных на формирование УУД по классам, частям учебников и страницам.</a:t>
            </a:r>
          </a:p>
          <a:p>
            <a:pPr lvl="0" indent="-216000" algn="just" hangingPunct="0">
              <a:buFontTx/>
              <a:buChar char="-"/>
            </a:pPr>
            <a:endParaRPr lang="ru-RU" sz="3200" dirty="0"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350800" y="49680"/>
            <a:ext cx="7189200" cy="15177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>
                <a:latin typeface="Times New Roman" pitchFamily="18"/>
              </a:rPr>
              <a:t>Учебно-методический комплект </a:t>
            </a:r>
            <a:r>
              <a:rPr lang="en-US" sz="3600">
                <a:latin typeface="Times New Roman" pitchFamily="18"/>
              </a:rPr>
              <a:t>  “</a:t>
            </a:r>
            <a:r>
              <a:rPr lang="ru-RU" sz="3600">
                <a:latin typeface="Times New Roman" pitchFamily="18"/>
              </a:rPr>
              <a:t>Перспективная начальная</a:t>
            </a:r>
            <a:r>
              <a:rPr lang="en-US" sz="3600">
                <a:latin typeface="Times New Roman" pitchFamily="18"/>
              </a:rPr>
              <a:t> </a:t>
            </a:r>
            <a:r>
              <a:rPr lang="ru-RU" sz="3600">
                <a:latin typeface="Times New Roman" pitchFamily="18"/>
              </a:rPr>
              <a:t>школа</a:t>
            </a:r>
            <a:r>
              <a:rPr lang="en-US" sz="3600">
                <a:latin typeface="Times New Roman" pitchFamily="18"/>
              </a:rPr>
              <a:t>”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pic>
        <p:nvPicPr>
          <p:cNvPr id="11" name="Рисунок 10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0000" y="1921680"/>
            <a:ext cx="1080000" cy="149831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856160" y="2520000"/>
            <a:ext cx="1023840" cy="14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Текст 12"/>
          <p:cNvSpPr txBox="1">
            <a:spLocks noGrp="1"/>
          </p:cNvSpPr>
          <p:nvPr>
            <p:ph type="body" idx="4294967295"/>
          </p:nvPr>
        </p:nvSpPr>
        <p:spPr>
          <a:xfrm>
            <a:off x="3240000" y="2101680"/>
            <a:ext cx="6112079" cy="5490734"/>
          </a:xfrm>
        </p:spPr>
        <p:txBody>
          <a:bodyPr>
            <a:spAutoFit/>
          </a:bodyPr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 hangingPunct="1">
              <a:lnSpc>
                <a:spcPct val="130000"/>
              </a:lnSpc>
              <a:buNone/>
            </a:pPr>
            <a:r>
              <a:rPr lang="ru-RU" dirty="0">
                <a:latin typeface="Times New Roman" pitchFamily="18"/>
              </a:rPr>
              <a:t>Учебники к</a:t>
            </a:r>
            <a:r>
              <a:rPr lang="ru-RU" dirty="0">
                <a:latin typeface="Times New Roman" pitchFamily="18"/>
                <a:cs typeface="Arial" pitchFamily="34"/>
              </a:rPr>
              <a:t>омплекта «Перспективная начальная школа» проходят процедуру </a:t>
            </a:r>
            <a:r>
              <a:rPr lang="ru-RU" dirty="0" err="1">
                <a:latin typeface="Times New Roman" pitchFamily="18"/>
                <a:cs typeface="Arial" pitchFamily="34"/>
              </a:rPr>
              <a:t>грифования</a:t>
            </a:r>
            <a:r>
              <a:rPr lang="ru-RU" dirty="0">
                <a:latin typeface="Times New Roman" pitchFamily="18"/>
                <a:cs typeface="Arial" pitchFamily="34"/>
              </a:rPr>
              <a:t> по новым образовательным стандартам, имеют гриф </a:t>
            </a:r>
            <a:r>
              <a:rPr lang="ru-RU" b="1" dirty="0">
                <a:solidFill>
                  <a:srgbClr val="FF0000"/>
                </a:solidFill>
                <a:latin typeface="Times New Roman" pitchFamily="18"/>
                <a:cs typeface="Arial" pitchFamily="34"/>
              </a:rPr>
              <a:t>«Рекомендовано Министерством образования и науки РФ».</a:t>
            </a:r>
          </a:p>
          <a:p>
            <a:pPr lvl="0">
              <a:buNone/>
            </a:pPr>
            <a:endParaRPr lang="de-DE" sz="2400" dirty="0">
              <a:latin typeface="Myriad Pro" pitchFamily="3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0" y="5580000"/>
            <a:ext cx="162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900000" y="3701520"/>
            <a:ext cx="1260000" cy="151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1440000" y="5220000"/>
            <a:ext cx="180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"/>
            <a:ext cx="8979119" cy="6639479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-2283120"/>
            <a:ext cx="9540000" cy="8093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6. Проектирование программы духовно-нравственного воспитания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предполагает: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создание системы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воспитательных </a:t>
            </a: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мероприятий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300000" y="3240000"/>
            <a:ext cx="3600000" cy="4140000"/>
            <a:chOff x="6300000" y="3240000"/>
            <a:chExt cx="3600000" cy="4140000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300000" y="3240000"/>
              <a:ext cx="3600000" cy="4139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300000" y="3240000"/>
              <a:ext cx="3600000" cy="414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0000" y="5652720"/>
            <a:ext cx="5940000" cy="10119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l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формирование активной позиции обучающихся.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000" y="3492720"/>
            <a:ext cx="4860000" cy="1517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l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формирование целостной образовательной среды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-2235600"/>
            <a:ext cx="9540000" cy="1112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6. Проектирование программы духовно-нравственного воспитания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предусматривает использование: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возможностей применяемого УМК</a:t>
            </a:r>
          </a:p>
          <a:p>
            <a:pPr marL="0" marR="0" lvl="0" indent="-216000" algn="l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воспитательного потенциала  образовательного  учреждения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взаимосвязи направлений воспитания, ценностных установок, планируемых результатов и форм воспитания.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Задача образовательного учреждения — определение тематики и сроков реализации воспитательных мероприятий.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2528" y="0"/>
            <a:ext cx="9898097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Комментарии к Закону РФ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образовании»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7.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РФ устанавливаются ФГОС, представляющие собой совокупность требований, обязательных при реализации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основных образовательных программ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основного, среднего (полного) общего, начального, среднего и высшего профессионального образования.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8.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 системы образования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образования в РФ представляет собой совокупность взаимодействующих: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преемственных образовательных программ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различных уровня и направленности, ФГОС и ФГТ…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000" y="-2235600"/>
            <a:ext cx="9540000" cy="1112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3966" y="1708135"/>
          <a:ext cx="9644129" cy="5016500"/>
        </p:xfrm>
        <a:graphic>
          <a:graphicData uri="http://schemas.openxmlformats.org/drawingml/2006/table">
            <a:tbl>
              <a:tblPr/>
              <a:tblGrid>
                <a:gridCol w="1992589"/>
                <a:gridCol w="2080263"/>
                <a:gridCol w="5571277"/>
              </a:tblGrid>
              <a:tr h="488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>
                          <a:latin typeface="Times New Roman"/>
                          <a:ea typeface="Lucida Sans Unicode"/>
                          <a:cs typeface="Times New Roman"/>
                        </a:rPr>
                        <a:t>Направления воспитания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>
                          <a:latin typeface="Times New Roman"/>
                          <a:ea typeface="Lucida Sans Unicode"/>
                          <a:cs typeface="Times New Roman"/>
                        </a:rPr>
                        <a:t>Ценностные установки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>
                          <a:latin typeface="Times New Roman"/>
                          <a:ea typeface="Lucida Sans Unicode"/>
                          <a:cs typeface="Times New Roman"/>
                        </a:rPr>
                        <a:t>Планируемые результаты воспитательной деятельности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Воспитание гражданственности, патриотизма, уважения к правам, свободам и обязанностям человека.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Любовь к России, своему народу, краю, служение Отечеству, правовое государство, гражданское общество, закон и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правопорядок…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-сформировано ценностное отношение к России, своему народу, краю, государственной символике, законам РФ, родному языку, народным традициям, старшему поколению;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учащиеся имеют элементарные представления об институтах гражданского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общества…;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учащиеся имеют опыт ролевого взаимодействия и реализации гражданской, патриотической позиции;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учащиеся имеют опыт социальной и межкультурной коммуникации;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учащиеся имеют начальные представления о правах и обязанностях человека, гражданина, семьянина,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товарища….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253967" y="0"/>
            <a:ext cx="96441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Основные направления, ценностные установки и планируемые результаты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воспитательной деятельности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000" y="-2235600"/>
            <a:ext cx="9540000" cy="1112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2527" y="1350945"/>
          <a:ext cx="9572693" cy="6000792"/>
        </p:xfrm>
        <a:graphic>
          <a:graphicData uri="http://schemas.openxmlformats.org/drawingml/2006/table">
            <a:tbl>
              <a:tblPr/>
              <a:tblGrid>
                <a:gridCol w="1500199"/>
                <a:gridCol w="4186246"/>
                <a:gridCol w="3886248"/>
              </a:tblGrid>
              <a:tr h="705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Направления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воспитания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>
                          <a:latin typeface="Times New Roman"/>
                          <a:ea typeface="Lucida Sans Unicode"/>
                          <a:cs typeface="Times New Roman"/>
                        </a:rPr>
                        <a:t>Задачи воспитания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>
                          <a:latin typeface="Times New Roman"/>
                          <a:ea typeface="Lucida Sans Unicode"/>
                          <a:cs typeface="Times New Roman"/>
                        </a:rPr>
                        <a:t>Виды и формы воспитательных мероприятий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520">
                <a:tc>
                  <a:txBody>
                    <a:bodyPr/>
                    <a:lstStyle/>
                    <a:p>
                      <a:pPr marR="36830"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Воспитание гражданственности, патриотизма, уважения к правам, свободам и обязанностям человека.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сформировать элементарные представления о политическом устройстве Российского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государства…;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развивать интерес к общественным явлениям, понимание активной роли человека в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обществе…;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сформировать уважительное отношение к русскому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языку;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сформировать начальные представления о народах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России…;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воспитывать уважение к защитникам Родины;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развивать умение отвечать за свои поступки.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беседа, экскурсия </a:t>
                      </a:r>
                      <a:r>
                        <a:rPr lang="ru-RU" sz="20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(урочная, внеурочная, внешкольная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);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классный час </a:t>
                      </a:r>
                      <a:r>
                        <a:rPr lang="ru-RU" sz="20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(внеурочная)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туристическая деятельность, краеведческая работа </a:t>
                      </a:r>
                      <a:r>
                        <a:rPr lang="ru-RU" sz="20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(внеурочная, внешкольная)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просмотр кинофильмов </a:t>
                      </a:r>
                      <a:r>
                        <a:rPr lang="ru-RU" sz="20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(урочная, внеурочная, внешкольная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);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путешествия по историческим и памятным местам </a:t>
                      </a:r>
                      <a:r>
                        <a:rPr lang="ru-RU" sz="20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(внеурочная, внешкольная)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сюжетно-ролевые игры гражданского и историко-патриотического содержания </a:t>
                      </a:r>
                      <a:r>
                        <a:rPr lang="ru-RU" sz="20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(урочная, внеурочная, внешкольная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)…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1468412" y="0"/>
            <a:ext cx="72848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Взаимосвязь направлений, задач, видов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и форм воспитания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-2719440"/>
            <a:ext cx="9540000" cy="11633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7. Проектирование программы формирования культуры здорового образа жизни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предполагает: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использование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инварианта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целей и задач, структуры системы работы;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опору на потенциал, возможности используемого УМК (или вариантов УМК);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существующие традиции, опыт работы образовательного учреждения.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Задача образовательного учреждения — определение тематики и сроков реализации </a:t>
            </a:r>
            <a:r>
              <a:rPr lang="ru-RU" sz="3600" b="1" i="1" u="none" strike="noStrike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здоровьесберегающих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мероприятий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5404" y="2065325"/>
          <a:ext cx="9572692" cy="5016500"/>
        </p:xfrm>
        <a:graphic>
          <a:graphicData uri="http://schemas.openxmlformats.org/drawingml/2006/table">
            <a:tbl>
              <a:tblPr/>
              <a:tblGrid>
                <a:gridCol w="2216855"/>
                <a:gridCol w="2104922"/>
                <a:gridCol w="52509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Направления  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>
                          <a:latin typeface="Times New Roman"/>
                          <a:ea typeface="Lucida Sans Unicode"/>
                          <a:cs typeface="Times New Roman"/>
                        </a:rPr>
                        <a:t>Ценностные установки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Планируемые результаты  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Формирование ценностного отношения к здоровью и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здоровому образу жизни.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Здоровье физическое, стремление к здоровому образу жизни, здоровье нравственное, психологическое,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>
                          <a:latin typeface="Times New Roman"/>
                          <a:ea typeface="Lucida Sans Unicode"/>
                          <a:cs typeface="Times New Roman"/>
                        </a:rPr>
                        <a:t>нервно-психическое и социально-психологическое.</a:t>
                      </a:r>
                      <a:endParaRPr lang="ru-RU" sz="20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у учащихся сформировано ценностное отношение к своему здоровью, здоровью близких и окружающих людей;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учащиеся имеют элементарные представления о физическом, нравственном,  психическом и социальном здоровье человека;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учащиеся имеют первоначальный личный опыт </a:t>
                      </a:r>
                      <a:r>
                        <a:rPr lang="ru-RU" sz="2000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здоровьесберегающей</a:t>
                      </a: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 деятельности;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latin typeface="Times New Roman"/>
                          <a:ea typeface="Lucida Sans Unicode"/>
                          <a:cs typeface="Times New Roman"/>
                        </a:rPr>
                        <a:t>- учащиеся имеют первоначальные представления о роли физической культуры и спорта для здоровья </a:t>
                      </a: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человека…;</a:t>
                      </a:r>
                      <a:endParaRPr lang="ru-RU" sz="2000" kern="50" dirty="0" smtClean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- учащиеся знают о возможном негативном влиянии компьютерных игр, телевидения, рекламы на здоровье человека.</a:t>
                      </a:r>
                      <a:endParaRPr lang="ru-RU" sz="20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182528" y="-1"/>
            <a:ext cx="971556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Основные направления, ценностные установки и планируемые результаты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формирования культуры здорового и безопасного образа жизни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3966" y="1279507"/>
          <a:ext cx="9572692" cy="5626100"/>
        </p:xfrm>
        <a:graphic>
          <a:graphicData uri="http://schemas.openxmlformats.org/drawingml/2006/table">
            <a:tbl>
              <a:tblPr/>
              <a:tblGrid>
                <a:gridCol w="2151779"/>
                <a:gridCol w="3063195"/>
                <a:gridCol w="4357718"/>
              </a:tblGrid>
              <a:tr h="1140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Направления   </a:t>
                      </a:r>
                      <a:endParaRPr lang="ru-RU" sz="2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kern="50">
                          <a:latin typeface="Times New Roman"/>
                          <a:ea typeface="Lucida Sans Unicode"/>
                          <a:cs typeface="Times New Roman"/>
                        </a:rPr>
                        <a:t>Задачи формирования  здорового образа жизни</a:t>
                      </a:r>
                      <a:endParaRPr lang="ru-RU" sz="2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kern="50">
                          <a:latin typeface="Times New Roman"/>
                          <a:ea typeface="Lucida Sans Unicode"/>
                          <a:cs typeface="Times New Roman"/>
                        </a:rPr>
                        <a:t>Виды и формы здоровьесберегающих  мероприятий</a:t>
                      </a:r>
                      <a:endParaRPr lang="ru-RU" sz="2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>
                          <a:latin typeface="Times New Roman"/>
                          <a:ea typeface="Lucida Sans Unicode"/>
                          <a:cs typeface="Times New Roman"/>
                        </a:rPr>
                        <a:t>Формирование ценностного отношения к здоровью и</a:t>
                      </a:r>
                      <a:endParaRPr lang="ru-RU" sz="24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>
                          <a:latin typeface="Times New Roman"/>
                          <a:ea typeface="Lucida Sans Unicode"/>
                          <a:cs typeface="Times New Roman"/>
                        </a:rPr>
                        <a:t>здоровому образу жизни.</a:t>
                      </a:r>
                      <a:endParaRPr lang="ru-RU" sz="24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Пробуждение в детях желания заботиться о своем </a:t>
                      </a:r>
                      <a:r>
                        <a:rPr lang="ru-RU" sz="2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здоровье.</a:t>
                      </a:r>
                      <a:endParaRPr lang="ru-RU" sz="2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Обеспечение заинтересованного отношения педагогов, родителей к здоровью детей.</a:t>
                      </a:r>
                      <a:endParaRPr lang="ru-RU" sz="2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Беседа </a:t>
                      </a:r>
                      <a:r>
                        <a:rPr lang="ru-RU" sz="24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(урочная, внеурочная, внешкольная</a:t>
                      </a: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). </a:t>
                      </a:r>
                      <a:endParaRPr lang="ru-RU" sz="2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Спортивные секции, туристические </a:t>
                      </a:r>
                      <a:r>
                        <a:rPr lang="ru-RU" sz="24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походы </a:t>
                      </a:r>
                      <a:r>
                        <a:rPr lang="ru-RU" sz="24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(внеурочная, внешкольная</a:t>
                      </a: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).</a:t>
                      </a:r>
                      <a:endParaRPr lang="ru-RU" sz="2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Урок  физической культуры </a:t>
                      </a:r>
                      <a:r>
                        <a:rPr lang="ru-RU" sz="24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(урочная</a:t>
                      </a: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).</a:t>
                      </a:r>
                      <a:endParaRPr lang="ru-RU" sz="2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Подвижные игры </a:t>
                      </a:r>
                      <a:r>
                        <a:rPr lang="ru-RU" sz="24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(урочная, внеурочная, внешкольная</a:t>
                      </a: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).</a:t>
                      </a:r>
                      <a:endParaRPr lang="ru-RU" sz="2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Спортивные соревнования,  игровые и </a:t>
                      </a:r>
                      <a:r>
                        <a:rPr lang="ru-RU" sz="2400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тренинговые</a:t>
                      </a: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 программы  </a:t>
                      </a:r>
                      <a:r>
                        <a:rPr lang="ru-RU" sz="24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(внешкольная</a:t>
                      </a:r>
                      <a:r>
                        <a:rPr lang="ru-RU" sz="2400" kern="50" dirty="0">
                          <a:latin typeface="Times New Roman"/>
                          <a:ea typeface="Lucida Sans Unicode"/>
                          <a:cs typeface="Times New Roman"/>
                        </a:rPr>
                        <a:t>).</a:t>
                      </a:r>
                      <a:endParaRPr lang="ru-RU" sz="24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754032" y="0"/>
            <a:ext cx="8293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Взаимосвязь направлений, задач, видов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 форм ЗОЖ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-2828880"/>
            <a:ext cx="9540000" cy="11633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8. Программа коррекционной работы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создается совместно с педагогами-психологами, логопедами, дефектологами, медицинскими работниками, учителями физкультуры</a:t>
            </a: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для детей с ограниченными возможностями здоровья.</a:t>
            </a:r>
          </a:p>
          <a:p>
            <a:pPr marL="0" marR="0" lvl="0" indent="-216000" algn="just" rtl="0" hangingPunct="0">
              <a:buNone/>
              <a:tabLst/>
            </a:pP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Программа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может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включать в себя </a:t>
            </a: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5 модулей: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- концептуальный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600" b="1" i="0" u="none" strike="noStrike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диагностико-консультативный</a:t>
            </a:r>
            <a:endParaRPr lang="ru-RU" sz="3600" b="1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- коррекционно-развивающий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лечебно-профилактический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36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- социально-педагогический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530000" cy="900000"/>
            <a:chOff x="270000" y="180000"/>
            <a:chExt cx="1530000" cy="90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530000" cy="900000"/>
              <a:chOff x="270000" y="180000"/>
              <a:chExt cx="1530000" cy="90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53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160" y="183960"/>
                <a:ext cx="1522800" cy="89135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48120" y="249480"/>
              <a:ext cx="1371599" cy="757800"/>
              <a:chOff x="348120" y="249480"/>
              <a:chExt cx="1371599" cy="75780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917999" y="249480"/>
                <a:ext cx="801720" cy="757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623160" y="372240"/>
                <a:ext cx="294840" cy="255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48120" y="771120"/>
                <a:ext cx="67176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000" y="-2828880"/>
            <a:ext cx="9540000" cy="11633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Программа коррекционной работы </a:t>
            </a:r>
            <a:r>
              <a:rPr lang="ru-RU" sz="3600" b="1" i="1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предусматривает </a:t>
            </a: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использование </a:t>
            </a:r>
            <a:r>
              <a:rPr lang="ru-RU" sz="3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следующих </a:t>
            </a:r>
            <a:r>
              <a:rPr lang="ru-RU" sz="36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документов</a:t>
            </a:r>
            <a:r>
              <a:rPr lang="ru-RU" sz="3600" b="0" i="0" u="none" strike="noStrike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карта </a:t>
            </a:r>
            <a:r>
              <a:rPr lang="ru-RU" sz="3600" b="1" i="1" u="none" strike="noStrike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медико-психолого-педагогического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600" b="1" i="1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сопровождения</a:t>
            </a:r>
          </a:p>
          <a:p>
            <a:pPr marL="0" marR="0" lvl="0" indent="-216000" algn="just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диагностическая карта школьных </a:t>
            </a:r>
            <a:r>
              <a:rPr lang="ru-RU" sz="3600" b="1" i="1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трудностей</a:t>
            </a:r>
          </a:p>
          <a:p>
            <a:pPr marL="0" marR="0" lvl="0" indent="-216000" algn="just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индивидуальный образовательный </a:t>
            </a:r>
            <a:r>
              <a:rPr lang="ru-RU" sz="3600" b="1" i="1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маршрут</a:t>
            </a:r>
          </a:p>
          <a:p>
            <a:pPr marL="0" marR="0" lvl="0" indent="-216000" algn="just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дневник наблюдений.</a:t>
            </a: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270000" y="180000"/>
            <a:ext cx="1530000" cy="900000"/>
            <a:chOff x="270000" y="180000"/>
            <a:chExt cx="1530000" cy="90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530000" cy="900000"/>
              <a:chOff x="270000" y="180000"/>
              <a:chExt cx="1530000" cy="90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53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160" y="183960"/>
                <a:ext cx="1522800" cy="89135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48120" y="249480"/>
              <a:ext cx="1371599" cy="757800"/>
              <a:chOff x="348120" y="249480"/>
              <a:chExt cx="1371599" cy="75780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917999" y="249480"/>
                <a:ext cx="801720" cy="757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623160" y="372240"/>
                <a:ext cx="294840" cy="255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48120" y="771120"/>
                <a:ext cx="67176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6842" y="1350946"/>
          <a:ext cx="9429817" cy="6096000"/>
        </p:xfrm>
        <a:graphic>
          <a:graphicData uri="http://schemas.openxmlformats.org/drawingml/2006/table">
            <a:tbl>
              <a:tblPr/>
              <a:tblGrid>
                <a:gridCol w="1000132"/>
                <a:gridCol w="4286280"/>
                <a:gridCol w="4143405"/>
              </a:tblGrid>
              <a:tr h="261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Изучение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ребенка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Содержание работы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>
                          <a:latin typeface="Times New Roman"/>
                          <a:ea typeface="Lucida Sans Unicode"/>
                          <a:cs typeface="Times New Roman"/>
                        </a:rPr>
                        <a:t>Где и кем выполняется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50">
                          <a:latin typeface="Times New Roman"/>
                          <a:ea typeface="Lucida Sans Unicode"/>
                          <a:cs typeface="Times New Roman"/>
                        </a:rPr>
                        <a:t>работа</a:t>
                      </a:r>
                      <a:endParaRPr lang="ru-RU" sz="16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Медицинское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Выявление состояния физического и психического здоровья. Изучение медицинской </a:t>
                      </a: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документации. </a:t>
                      </a:r>
                      <a:endParaRPr lang="ru-RU" sz="1600" kern="50" dirty="0" smtClean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Физическое </a:t>
                      </a: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состояние учащегося</a:t>
                      </a: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Школьный медицинский работник, педагог.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Наблюдения во время занятий, в перемены, во время игр и т. д. (педагог). Обследование ребенка врачом. Беседа врача с родителями.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Психолого-логопедическое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Обследование актуального уровня психического и речевого развития, определение зоны ближайшего развития.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Внимание.</a:t>
                      </a:r>
                      <a:endParaRPr lang="ru-RU" sz="1600" kern="50" dirty="0" smtClean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Мышление.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Память.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Наблюдение за ребенком на занятиях и во внеурочное </a:t>
                      </a: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время </a:t>
                      </a: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(учитель).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Специальный </a:t>
                      </a: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эксперимент </a:t>
                      </a: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(психолог).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Беседы с ребенком, с родителями.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Изучение </a:t>
                      </a: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письменных работ (учитель). Специальный эксперимент (логопед).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Социально-педагогическое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Семья ребенка. Состав семьи. Условия воспитания. 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Умение учиться. Организованность, выполнение требований педагогов, самостоятельная работа, </a:t>
                      </a: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самоконтроль.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Мотивы </a:t>
                      </a: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учебной деятельности. </a:t>
                      </a: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Эмоционально-волевая </a:t>
                      </a: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сфера. Преобладание настроения ребенка. 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Особенности личности. интересы, потребности, идеалы, убеждения. Наличие чувства долга и ответственности. 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Посещение семьи </a:t>
                      </a:r>
                      <a:r>
                        <a:rPr lang="ru-RU" sz="16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ребенка </a:t>
                      </a: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(учитель, соц. педагог).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Наблюдения во время занятий. Изучение работ ученика (педагог).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Анкетирование по выявлению школьных трудностей (учитель).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Беседа с родителями и учителями- предметниками.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Специальный эксперимент (педагог, психолог).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Анкета для родителей и учителей.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Наблюдение за ребёнком в различных видах деятельности.</a:t>
                      </a:r>
                      <a:endParaRPr lang="ru-RU" sz="16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1825601" y="0"/>
            <a:ext cx="82550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Программа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медико-психолого-педагогического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изучения ребёнка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270000" y="180000"/>
            <a:ext cx="1530000" cy="900000"/>
            <a:chOff x="270000" y="180000"/>
            <a:chExt cx="1530000" cy="900000"/>
          </a:xfrm>
        </p:grpSpPr>
        <p:grpSp>
          <p:nvGrpSpPr>
            <p:cNvPr id="3" name="Rectangle 18"/>
            <p:cNvGrpSpPr/>
            <p:nvPr/>
          </p:nvGrpSpPr>
          <p:grpSpPr>
            <a:xfrm>
              <a:off x="270000" y="180000"/>
              <a:ext cx="1530000" cy="900000"/>
              <a:chOff x="270000" y="180000"/>
              <a:chExt cx="1530000" cy="90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53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160" y="183960"/>
                <a:ext cx="1522800" cy="89135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4" name="Group 19"/>
            <p:cNvGrpSpPr/>
            <p:nvPr/>
          </p:nvGrpSpPr>
          <p:grpSpPr>
            <a:xfrm>
              <a:off x="348120" y="249480"/>
              <a:ext cx="1371599" cy="757800"/>
              <a:chOff x="348120" y="249480"/>
              <a:chExt cx="1371599" cy="75780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917999" y="249480"/>
                <a:ext cx="801720" cy="757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623160" y="372240"/>
                <a:ext cx="294840" cy="255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48120" y="771120"/>
                <a:ext cx="67176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6842" y="1493820"/>
          <a:ext cx="9429815" cy="5396832"/>
        </p:xfrm>
        <a:graphic>
          <a:graphicData uri="http://schemas.openxmlformats.org/drawingml/2006/table">
            <a:tbl>
              <a:tblPr/>
              <a:tblGrid>
                <a:gridCol w="1443067"/>
                <a:gridCol w="1011796"/>
                <a:gridCol w="2331483"/>
                <a:gridCol w="3128131"/>
                <a:gridCol w="785556"/>
                <a:gridCol w="729782"/>
              </a:tblGrid>
              <a:tr h="605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Сроки проведения занятий 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(3 ч. в неделю для учителя)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Содержание учебных программ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50">
                          <a:latin typeface="Times New Roman"/>
                          <a:ea typeface="Lucida Sans Unicode"/>
                          <a:cs typeface="Times New Roman"/>
                        </a:rPr>
                        <a:t>(1 класс)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Планируемые результаты коррекционной работы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Задания для коррекции 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Предметные  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Личностные и метапредметные 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Учебник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Тетрадь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 неделя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kern="50">
                          <a:latin typeface="Times New Roman"/>
                          <a:ea typeface="Lucida Sans Unicode"/>
                          <a:cs typeface="Times New Roman"/>
                        </a:rPr>
                        <a:t>Математика. </a:t>
                      </a: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Здравствуй, школа!</a:t>
                      </a:r>
                      <a:r>
                        <a:rPr lang="ru-RU" sz="1800" i="1" kern="50"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Этот разноцветный мир. Одинаковые и разные по форме.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Ученик научится сравнивать предметы по форме (одинаковые и разные).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Ученик научится определять цвета (красный, оранжевый, желтый, зеленый, голубой, синий, фиолетовый, белый, черный, коричневый).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Ученик получит возможность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формирования внутренней позиции на уровне положительного отношения к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школе.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Ученик научится выделять форму и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цвет.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Ученик получит возможность для: развития тонкой моторики ведущей руки; формирования пространственных эталонов; развития концентрации и переключения внимания.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1-3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1-4,5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1-4,5,6,7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1-5,6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1-4,7,8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1-2,3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1-2,3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792" marR="30792" marT="30792" marB="307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1825602" y="0"/>
            <a:ext cx="80010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Коррекционно-развивающие занятия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(на примере УМК «Перспективная начальная школа)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270000" y="180000"/>
            <a:ext cx="1530000" cy="900000"/>
            <a:chOff x="270000" y="180000"/>
            <a:chExt cx="1530000" cy="900000"/>
          </a:xfrm>
        </p:grpSpPr>
        <p:grpSp>
          <p:nvGrpSpPr>
            <p:cNvPr id="3" name="Rectangle 18"/>
            <p:cNvGrpSpPr/>
            <p:nvPr/>
          </p:nvGrpSpPr>
          <p:grpSpPr>
            <a:xfrm>
              <a:off x="270000" y="180000"/>
              <a:ext cx="1530000" cy="900000"/>
              <a:chOff x="270000" y="180000"/>
              <a:chExt cx="1530000" cy="90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53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160" y="183960"/>
                <a:ext cx="1522800" cy="89135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4" name="Group 19"/>
            <p:cNvGrpSpPr/>
            <p:nvPr/>
          </p:nvGrpSpPr>
          <p:grpSpPr>
            <a:xfrm>
              <a:off x="348120" y="249480"/>
              <a:ext cx="1371599" cy="757800"/>
              <a:chOff x="348120" y="249480"/>
              <a:chExt cx="1371599" cy="75780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917999" y="249480"/>
                <a:ext cx="801720" cy="757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623160" y="372240"/>
                <a:ext cx="294840" cy="255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48120" y="771120"/>
                <a:ext cx="67176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6840" y="1350945"/>
          <a:ext cx="9501255" cy="5423698"/>
        </p:xfrm>
        <a:graphic>
          <a:graphicData uri="http://schemas.openxmlformats.org/drawingml/2006/table">
            <a:tbl>
              <a:tblPr/>
              <a:tblGrid>
                <a:gridCol w="1341435"/>
                <a:gridCol w="2472255"/>
                <a:gridCol w="2497844"/>
                <a:gridCol w="3189721"/>
              </a:tblGrid>
              <a:tr h="418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Направления 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Исследовательские задачи 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50">
                          <a:latin typeface="Times New Roman"/>
                          <a:ea typeface="Lucida Sans Unicode"/>
                          <a:cs typeface="Times New Roman"/>
                        </a:rPr>
                        <a:t>Содержание и формы работы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spcAft>
                          <a:spcPts val="0"/>
                        </a:spcAft>
                      </a:pPr>
                      <a:r>
                        <a:rPr lang="ru-RU" sz="1800" i="1" kern="50">
                          <a:latin typeface="Times New Roman"/>
                          <a:ea typeface="Lucida Sans Unicode"/>
                          <a:cs typeface="Times New Roman"/>
                        </a:rPr>
                        <a:t>Ожидаемые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50">
                          <a:latin typeface="Times New Roman"/>
                          <a:ea typeface="Lucida Sans Unicode"/>
                          <a:cs typeface="Times New Roman"/>
                        </a:rPr>
                        <a:t>результаты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235">
                <a:tc>
                  <a:txBody>
                    <a:bodyPr/>
                    <a:lstStyle/>
                    <a:p>
                      <a:pPr marR="12700"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Диагностическое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Повышение компетентности педагогов по проблеме исследования.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Диагностика школьных трудностей обучающихся.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Реализация спецкурса для педагогов.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Изучение индивидуальных карт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диагностики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Анкетирование, беседа, тестирование, наблюдение.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Характеристика образовательной ситуации в школе.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Диагностические портреты детей (карты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диагностики</a:t>
                      </a: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,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карты школьных трудностей).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Характеристика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групп </a:t>
                      </a: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учащихся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348">
                <a:tc>
                  <a:txBody>
                    <a:bodyPr/>
                    <a:lstStyle/>
                    <a:p>
                      <a:pPr marR="12700"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Проектное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Проектирование образовательных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маршрутов.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Консультирование учителей при разработке индивидуальных образовательных маршрутов 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Индивидуальные карты медико-психолого-педагогического сопровождения ребёнка с ОВЗ.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348">
                <a:tc>
                  <a:txBody>
                    <a:bodyPr/>
                    <a:lstStyle/>
                    <a:p>
                      <a:pPr marR="12700"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Аналитическое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Обсуждение возможных вариантов решения </a:t>
                      </a:r>
                      <a:r>
                        <a:rPr lang="ru-RU" sz="1800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проблемы.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>
                          <a:latin typeface="Times New Roman"/>
                          <a:ea typeface="Lucida Sans Unicode"/>
                          <a:cs typeface="Times New Roman"/>
                        </a:rPr>
                        <a:t>Медико-психолого-педагогический консилиум.</a:t>
                      </a:r>
                      <a:endParaRPr lang="ru-RU" sz="18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План заседаний </a:t>
                      </a:r>
                      <a:r>
                        <a:rPr lang="ru-RU" sz="1800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медико-психолого-педагогического</a:t>
                      </a:r>
                      <a:r>
                        <a:rPr lang="ru-RU" sz="1800" kern="50" dirty="0">
                          <a:latin typeface="Times New Roman"/>
                          <a:ea typeface="Lucida Sans Unicode"/>
                          <a:cs typeface="Times New Roman"/>
                        </a:rPr>
                        <a:t> консилиума школы.</a:t>
                      </a:r>
                      <a:endParaRPr lang="ru-RU" sz="18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1825602" y="0"/>
            <a:ext cx="800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Направления и задачи коррекционной работы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966" y="-1"/>
            <a:ext cx="98266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Статья 9.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1. В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РФ реализуются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общеобразовательные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профессиональные (основные и дополнительные) образовательные программы.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3. К основным общеобразовательным относятся программы: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дошкольного, начального, основного, среднего (полного) общего образования.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общеобразовательные программы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включают в себя учебный план, рабочие программы учебных курсов и материалы, обеспечивающие духовно-нравственное развитие, воспитание и качество подготовки обучающихся.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6.2.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общеобразовательной программе дошкольного образования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федеральным органом исполнительной власти устанавливаются ФГТ.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890000" cy="1260000"/>
            <a:chOff x="270000" y="180000"/>
            <a:chExt cx="1890000" cy="126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890000" cy="1260000"/>
              <a:chOff x="270000" y="180000"/>
              <a:chExt cx="1890000" cy="126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89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520" y="185400"/>
                <a:ext cx="1881360" cy="12481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66480" y="277200"/>
              <a:ext cx="1694520" cy="1060920"/>
              <a:chOff x="366480" y="277200"/>
              <a:chExt cx="1694520" cy="106092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1070640" y="277200"/>
                <a:ext cx="990360" cy="1060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706320" y="448919"/>
                <a:ext cx="364320" cy="3585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66480" y="1007640"/>
                <a:ext cx="829799" cy="33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60000" y="-426600"/>
            <a:ext cx="9540000" cy="859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dirty="0"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9</a:t>
            </a:r>
            <a:r>
              <a:rPr lang="ru-RU" sz="3600" b="1" i="1" u="none" strike="noStrike" dirty="0" smtClean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. </a:t>
            </a:r>
            <a:r>
              <a:rPr lang="ru-RU" sz="3600" b="1" i="1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Проектирование системы оценки достижения планируемых результатов</a:t>
            </a: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происходит в соответствии с планируемыми результатами  и программой формирования </a:t>
            </a:r>
            <a:r>
              <a:rPr lang="ru-RU" sz="3600" b="1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УУД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dirty="0" smtClean="0"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0" u="none" strike="noStrike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3386" y="5208597"/>
            <a:ext cx="3000397" cy="18294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740879" y="1800000"/>
            <a:ext cx="8979119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-2776680"/>
            <a:ext cx="9540000" cy="12645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Проектирование системы оценки достижения планируемых результатов:</a:t>
            </a:r>
          </a:p>
          <a:p>
            <a:pPr marL="0" marR="0" lvl="0" indent="-216000" algn="ctr" rtl="0" hangingPunct="0">
              <a:buNone/>
              <a:tabLst/>
            </a:pPr>
            <a:endParaRPr lang="ru-RU" sz="32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200" b="1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- личностные</a:t>
            </a:r>
            <a:r>
              <a:rPr lang="ru-RU" sz="32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результаты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(самоопределение, </a:t>
            </a:r>
            <a:r>
              <a:rPr lang="ru-RU" sz="3200" b="0" i="0" u="none" strike="noStrike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смыслообразование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, нравственно-этическая ориентация) — </a:t>
            </a:r>
            <a:r>
              <a:rPr lang="ru-RU" sz="32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не подлежат итоговой оценке;</a:t>
            </a:r>
          </a:p>
          <a:p>
            <a:pPr marL="0" marR="0" lvl="0" indent="-216000" algn="just" rtl="0" hangingPunct="0">
              <a:buNone/>
              <a:tabLst/>
            </a:pPr>
            <a:endParaRPr lang="ru-RU" sz="3200" b="1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объект оценки</a:t>
            </a:r>
            <a:r>
              <a:rPr lang="ru-RU" sz="3200" b="0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 </a:t>
            </a:r>
            <a:r>
              <a:rPr lang="ru-RU" sz="3200" b="0" i="0" u="none" strike="noStrike" dirty="0" err="1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метапредметных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результатов — </a:t>
            </a:r>
            <a:r>
              <a:rPr lang="ru-RU" sz="32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регулятивные, познавательные, коммуникативные УУД (оценка умения учиться);</a:t>
            </a:r>
          </a:p>
          <a:p>
            <a:pPr marL="0" marR="0" lvl="0" indent="-216000" algn="just" rtl="0" hangingPunct="0">
              <a:buNone/>
              <a:tabLst/>
            </a:pPr>
            <a:endParaRPr lang="ru-RU" sz="3200" b="1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r>
              <a:rPr lang="ru-RU" sz="32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оценка </a:t>
            </a:r>
            <a:r>
              <a:rPr lang="ru-RU" sz="3200" b="1" i="0" u="none" strike="noStrike" dirty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предметных</a:t>
            </a:r>
            <a:r>
              <a:rPr lang="ru-RU" sz="3200" b="1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результатов 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происходит по отдельным предметам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3060000" y="1800000"/>
            <a:ext cx="6660000" cy="501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-2358360"/>
            <a:ext cx="9540000" cy="944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           </a:t>
            </a: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3600" b="1" i="1" u="none" strike="noStrike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Проектирование системы оценки достижения планируемых результатов</a:t>
            </a:r>
            <a:r>
              <a:rPr lang="ru-RU" sz="3600" b="1" i="1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:</a:t>
            </a:r>
          </a:p>
          <a:p>
            <a:pPr marL="0" marR="0" lvl="0" indent="-216000" algn="ctr" rtl="0" hangingPunct="0">
              <a:buNone/>
              <a:tabLst/>
            </a:pPr>
            <a:endParaRPr lang="ru-RU" sz="32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r" rtl="0" hangingPunct="0">
              <a:buNone/>
              <a:tabLst/>
            </a:pPr>
            <a:endParaRPr lang="ru-RU" sz="32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l" rtl="0" hangingPunct="0">
              <a:buNone/>
              <a:tabLst/>
            </a:pPr>
            <a:endParaRPr lang="ru-RU" sz="32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1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1" i="1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0000" y="3600000"/>
            <a:ext cx="144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60000" y="1800000"/>
            <a:ext cx="7740000" cy="54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r" rtl="0" hangingPunct="0">
              <a:buNone/>
              <a:tabLst/>
            </a:pPr>
            <a:r>
              <a:rPr lang="ru-RU" sz="32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В «Перспективной начальной школе»:</a:t>
            </a:r>
          </a:p>
          <a:p>
            <a:pPr marL="0" marR="0" lvl="0" indent="-216000" algn="l" rtl="0" hangingPunct="0">
              <a:buNone/>
              <a:tabLst/>
            </a:pP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200" b="1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разработаны требования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к уровню подготовки к концу каждого года обучения;</a:t>
            </a:r>
          </a:p>
          <a:p>
            <a:pPr marL="0" marR="0" lvl="0" indent="-216000" algn="l" rtl="0" hangingPunct="0">
              <a:buNone/>
              <a:tabLst/>
            </a:pP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содержание учебников</a:t>
            </a:r>
            <a:r>
              <a:rPr lang="ru-RU" sz="3200" b="1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 включает задания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на контроль и оценку процесса и результата деятельности;</a:t>
            </a:r>
          </a:p>
          <a:p>
            <a:pPr marL="0" marR="0" lvl="0" indent="-216000" algn="l" rtl="0" hangingPunct="0">
              <a:buNone/>
              <a:tabLst/>
            </a:pP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</a:t>
            </a:r>
            <a:r>
              <a:rPr lang="ru-RU" sz="3200" b="1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 разработаны сборники 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самостоятельных и контрольных работ по каждому учебному предмету и классу;</a:t>
            </a:r>
          </a:p>
          <a:p>
            <a:pPr marL="0" marR="0" lvl="0" indent="-216000" algn="l" rtl="0" hangingPunct="0">
              <a:buNone/>
              <a:tabLst/>
            </a:pP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- </a:t>
            </a:r>
            <a:r>
              <a:rPr lang="ru-RU" sz="3200" b="1" i="0" u="none" strike="noStrike" dirty="0">
                <a:ln>
                  <a:noFill/>
                </a:ln>
                <a:solidFill>
                  <a:srgbClr val="FF420E"/>
                </a:solidFill>
                <a:latin typeface="Times New Roman" pitchFamily="18"/>
                <a:ea typeface="Andale Sans UI" pitchFamily="2"/>
                <a:cs typeface="Tahoma" pitchFamily="2"/>
              </a:rPr>
              <a:t>имеется контрольная работа</a:t>
            </a:r>
            <a:r>
              <a:rPr lang="ru-RU" sz="32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на основе единого текста «Белый медведь»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42" y="350813"/>
            <a:ext cx="9501254" cy="719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600" b="1" dirty="0" smtClean="0">
                <a:solidFill>
                  <a:srgbClr val="FF420E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После завершения проектирования Образовательной программы целесообразно: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- провести внутреннюю экспертизу документа, в т.м числе используя компетенцию совета по введения ФГОС НОО, органа ГОУ;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- обсудить и утвердить образовательную программу на педагогическом совете ОУ;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- инициировать внешнюю экспертизу документа на муниципальном или региональном уровне (в муниципальном методическом центре, региональном экспертном совете, в институте повышения квалификации и т.д.)</a:t>
            </a:r>
            <a:endParaRPr lang="ru-RU" sz="3200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360000" y="1620000"/>
            <a:ext cx="9360000" cy="519948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  <a:p>
            <a:pPr marL="0" lvl="0" indent="-216000" algn="just">
              <a:buNone/>
            </a:pPr>
            <a:endParaRPr lang="de-DE">
              <a:latin typeface="Thorndale" pitchFamily="1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70000" y="180000"/>
            <a:ext cx="1530000" cy="900000"/>
            <a:chOff x="270000" y="180000"/>
            <a:chExt cx="1530000" cy="900000"/>
          </a:xfrm>
        </p:grpSpPr>
        <p:grpSp>
          <p:nvGrpSpPr>
            <p:cNvPr id="4" name="Rectangle 18"/>
            <p:cNvGrpSpPr/>
            <p:nvPr/>
          </p:nvGrpSpPr>
          <p:grpSpPr>
            <a:xfrm>
              <a:off x="270000" y="180000"/>
              <a:ext cx="1530000" cy="900000"/>
              <a:chOff x="270000" y="180000"/>
              <a:chExt cx="1530000" cy="900000"/>
            </a:xfrm>
          </p:grpSpPr>
          <p:pic>
            <p:nvPicPr>
              <p:cNvPr id="5" name="Rectangle 18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270000" y="180000"/>
                <a:ext cx="153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Полилиния 5"/>
              <p:cNvSpPr/>
              <p:nvPr/>
            </p:nvSpPr>
            <p:spPr>
              <a:xfrm>
                <a:off x="272160" y="183960"/>
                <a:ext cx="1522800" cy="89135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48120" y="249480"/>
              <a:ext cx="1371599" cy="757800"/>
              <a:chOff x="348120" y="249480"/>
              <a:chExt cx="1371599" cy="757800"/>
            </a:xfrm>
          </p:grpSpPr>
          <p:sp>
            <p:nvSpPr>
              <p:cNvPr id="8" name="Freeform 20"/>
              <p:cNvSpPr/>
              <p:nvPr/>
            </p:nvSpPr>
            <p:spPr>
              <a:xfrm>
                <a:off x="917999" y="249480"/>
                <a:ext cx="801720" cy="757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2"/>
                  <a:gd name="f7" fmla="val 600"/>
                  <a:gd name="f8" fmla="val 270"/>
                  <a:gd name="f9" fmla="+- 0 0 0"/>
                  <a:gd name="f10" fmla="*/ f3 1 592"/>
                  <a:gd name="f11" fmla="*/ f4 1 600"/>
                  <a:gd name="f12" fmla="*/ f9 f0 1"/>
                  <a:gd name="f13" fmla="*/ 0 f10 1"/>
                  <a:gd name="f14" fmla="*/ 592 f10 1"/>
                  <a:gd name="f15" fmla="*/ 600 f11 1"/>
                  <a:gd name="f16" fmla="*/ 0 f11 1"/>
                  <a:gd name="f17" fmla="*/ 270 f10 1"/>
                  <a:gd name="f18" fmla="*/ f12 1 f2"/>
                  <a:gd name="f19" fmla="+- f18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">
                    <a:pos x="f17" y="f15"/>
                  </a:cxn>
                  <a:cxn ang="f19">
                    <a:pos x="f14" y="f15"/>
                  </a:cxn>
                  <a:cxn ang="f19">
                    <a:pos x="f13" y="f16"/>
                  </a:cxn>
                  <a:cxn ang="f19">
                    <a:pos x="f17" y="f15"/>
                  </a:cxn>
                </a:cxnLst>
                <a:rect l="f13" t="f16" r="f14" b="f15"/>
                <a:pathLst>
                  <a:path w="592" h="600">
                    <a:moveTo>
                      <a:pt x="f8" y="f7"/>
                    </a:moveTo>
                    <a:lnTo>
                      <a:pt x="f6" y="f7"/>
                    </a:lnTo>
                    <a:lnTo>
                      <a:pt x="f5" y="f5"/>
                    </a:lnTo>
                    <a:lnTo>
                      <a:pt x="f8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9" name="AutoShape 21"/>
              <p:cNvSpPr/>
              <p:nvPr/>
            </p:nvSpPr>
            <p:spPr>
              <a:xfrm>
                <a:off x="623160" y="372240"/>
                <a:ext cx="294840" cy="255960"/>
              </a:xfrm>
              <a:custGeom>
                <a:avLst>
                  <a:gd name="f0" fmla="val 13079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0" name="Freeform 22"/>
              <p:cNvSpPr/>
              <p:nvPr/>
            </p:nvSpPr>
            <p:spPr>
              <a:xfrm>
                <a:off x="348120" y="771120"/>
                <a:ext cx="67176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6"/>
                  <a:gd name="f7" fmla="val 187"/>
                  <a:gd name="f8" fmla="val 241"/>
                  <a:gd name="f9" fmla="val 301"/>
                  <a:gd name="f10" fmla="val 52"/>
                  <a:gd name="f11" fmla="val 473"/>
                  <a:gd name="f12" fmla="val 121"/>
                  <a:gd name="f13" fmla="+- 0 0 0"/>
                  <a:gd name="f14" fmla="*/ f3 1 496"/>
                  <a:gd name="f15" fmla="*/ f4 1 187"/>
                  <a:gd name="f16" fmla="*/ f13 f0 1"/>
                  <a:gd name="f17" fmla="*/ 0 f14 1"/>
                  <a:gd name="f18" fmla="*/ 496 f14 1"/>
                  <a:gd name="f19" fmla="*/ 187 f15 1"/>
                  <a:gd name="f20" fmla="*/ 0 f15 1"/>
                  <a:gd name="f21" fmla="*/ f16 1 f2"/>
                  <a:gd name="f22" fmla="*/ 241 f14 1"/>
                  <a:gd name="f23" fmla="*/ 301 f14 1"/>
                  <a:gd name="f24" fmla="*/ 52 f15 1"/>
                  <a:gd name="f25" fmla="*/ 473 f14 1"/>
                  <a:gd name="f26" fmla="*/ 121 f14 1"/>
                  <a:gd name="f27" fmla="+- f21 0 f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17" y="f19"/>
                  </a:cxn>
                  <a:cxn ang="f27">
                    <a:pos x="f22" y="f19"/>
                  </a:cxn>
                  <a:cxn ang="f27">
                    <a:pos x="f23" y="f24"/>
                  </a:cxn>
                  <a:cxn ang="f27">
                    <a:pos x="f18" y="f24"/>
                  </a:cxn>
                  <a:cxn ang="f27">
                    <a:pos x="f25" y="f20"/>
                  </a:cxn>
                  <a:cxn ang="f27">
                    <a:pos x="f26" y="f20"/>
                  </a:cxn>
                  <a:cxn ang="f27">
                    <a:pos x="f17" y="f19"/>
                  </a:cxn>
                </a:cxnLst>
                <a:rect l="f17" t="f20" r="f18" b="f19"/>
                <a:pathLst>
                  <a:path w="496" h="187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6" y="f10"/>
                    </a:lnTo>
                    <a:lnTo>
                      <a:pt x="f11" y="f5"/>
                    </a:lnTo>
                    <a:lnTo>
                      <a:pt x="f12" y="f5"/>
                    </a:lnTo>
                    <a:lnTo>
                      <a:pt x="f5" y="f7"/>
                    </a:lnTo>
                    <a:close/>
                  </a:path>
                </a:pathLst>
              </a:custGeom>
              <a:solidFill>
                <a:srgbClr val="000080"/>
              </a:solidFill>
              <a:ln w="9360">
                <a:solidFill>
                  <a:srgbClr val="000080"/>
                </a:solidFill>
                <a:prstDash val="solid"/>
                <a:round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>
                  <a:ln>
                    <a:noFill/>
                  </a:ln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40000" y="720000"/>
            <a:ext cx="9540000" cy="675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</a:pPr>
            <a:r>
              <a:rPr lang="ru-RU" sz="72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  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7200" b="1" i="1" u="none" strike="noStrike" dirty="0" smtClean="0">
                <a:ln>
                  <a:noFill/>
                </a:ln>
                <a:solidFill>
                  <a:srgbClr val="FF0000"/>
                </a:solidFill>
                <a:latin typeface="Times New Roman" pitchFamily="18"/>
                <a:ea typeface="Andale Sans UI" pitchFamily="2"/>
                <a:cs typeface="Tahoma" pitchFamily="2"/>
              </a:rPr>
              <a:t>Спасибо за внимание!</a:t>
            </a:r>
            <a:endParaRPr lang="ru-RU" sz="7200" b="1" i="1" u="none" strike="noStrike" dirty="0">
              <a:ln>
                <a:noFill/>
              </a:ln>
              <a:solidFill>
                <a:srgbClr val="FF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44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44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Соломатин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44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 Александр Михайлович</a:t>
            </a:r>
          </a:p>
          <a:p>
            <a:pPr marL="0" marR="0" lvl="0" indent="-216000" algn="ctr" rtl="0" hangingPunct="0">
              <a:buNone/>
              <a:tabLst/>
            </a:pPr>
            <a:endParaRPr lang="ru-RU" sz="44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r>
              <a:rPr lang="ru-RU" sz="44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8-915-271-32-22</a:t>
            </a:r>
          </a:p>
          <a:p>
            <a:pPr marL="0" marR="0" lvl="0" indent="-216000" algn="ctr" rtl="0" hangingPunct="0">
              <a:buNone/>
              <a:tabLst/>
            </a:pPr>
            <a:r>
              <a:rPr lang="ru-RU" sz="4400" b="1" i="1" u="none" strike="noStrike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E-mail</a:t>
            </a:r>
            <a:r>
              <a:rPr lang="ru-RU" sz="4400" b="1" i="1" u="none" strike="noStrike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: </a:t>
            </a:r>
            <a:r>
              <a:rPr lang="ru-RU" sz="4400" b="1" i="1" u="none" strike="noStrike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ndale Sans UI" pitchFamily="2"/>
                <a:cs typeface="Tahoma" pitchFamily="2"/>
              </a:rPr>
              <a:t>edsolam@maik.ru</a:t>
            </a:r>
            <a:endParaRPr lang="ru-RU" sz="4400" b="1" i="1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  <a:p>
            <a:pPr marL="0" marR="0" lvl="0" indent="-216000" algn="just" rtl="0" hangingPunct="0">
              <a:buNone/>
              <a:tabLst/>
            </a:pPr>
            <a:endParaRPr lang="ru-RU" sz="3600" b="0" i="0" u="none" strike="noStrike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253966" y="-1"/>
            <a:ext cx="982665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14.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требования к содержанию образования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Содержание образования в конкретном ОУ определяется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образовательной программой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(программами), утверждаемой и реализуемой этим ОУ самостоятельно.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ОУ разрабатывается на основе соответствующих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примерных основных образовательных программ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Уполномоченные федеральные государственные органы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разработку на основе ФГОС или ФГТ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примерных основных образовательных программ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учетом их уровня и направленности.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Примерные основные образовательные программы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включать в себя БУП и (или) примерные программы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учебных курсов, предметов, дисциплин (модулей).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18" y="493689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Статья 32.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Компетенция и ответственность образовательного учреждения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842" y="1851011"/>
            <a:ext cx="968378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2. К компетенции образовательного учреждения относятся: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6) разработка и утверждение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образовательных программ и учебных планов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7) разработка и утверждение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рабочих программ учебных курсов, предметов, дисциплин (модулей)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42" y="-1"/>
            <a:ext cx="935837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2800" b="1" dirty="0" smtClean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Необходимо говорить об использовании двух документов: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2800" b="1" dirty="0" smtClean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Первый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-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Основная  образовательная программа,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в т.ч.: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 примерная основная образовательная программа;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 образовательная программа ОУ (ступени);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 общеобразовательная программа;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 преемственная образовательная программа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2800" dirty="0" smtClean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Второй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—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программы учебных предметов (воспитания)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в т.ч.: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 примерные программы учебных предметов;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рабочие программы учебных курсов, предметов, дисциплин (модулей)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;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 комплексные и парциальные образовательные программы.</a:t>
            </a:r>
            <a:endParaRPr lang="ru-RU" sz="28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4001</Words>
  <Application>Microsoft Office PowerPoint</Application>
  <PresentationFormat>Произвольный</PresentationFormat>
  <Paragraphs>972</Paragraphs>
  <Slides>64</Slides>
  <Notes>53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64</vt:i4>
      </vt:variant>
    </vt:vector>
  </HeadingPairs>
  <TitlesOfParts>
    <vt:vector size="67" baseType="lpstr">
      <vt:lpstr>Default</vt:lpstr>
      <vt:lpstr>lyt-cool</vt:lpstr>
      <vt:lpstr>Обычный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Учебно-методический комплект   “Перспективная начальная школа”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170</cp:revision>
  <dcterms:created xsi:type="dcterms:W3CDTF">2009-04-16T11:32:32Z</dcterms:created>
  <dcterms:modified xsi:type="dcterms:W3CDTF">2010-12-09T05:08:32Z</dcterms:modified>
</cp:coreProperties>
</file>